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83"/>
  </p:notesMasterIdLst>
  <p:handoutMasterIdLst>
    <p:handoutMasterId r:id="rId84"/>
  </p:handoutMasterIdLst>
  <p:sldIdLst>
    <p:sldId id="256" r:id="rId3"/>
    <p:sldId id="403" r:id="rId4"/>
    <p:sldId id="408" r:id="rId5"/>
    <p:sldId id="829" r:id="rId6"/>
    <p:sldId id="830" r:id="rId7"/>
    <p:sldId id="831" r:id="rId8"/>
    <p:sldId id="782" r:id="rId9"/>
    <p:sldId id="690" r:id="rId10"/>
    <p:sldId id="692" r:id="rId11"/>
    <p:sldId id="634" r:id="rId12"/>
    <p:sldId id="693" r:id="rId13"/>
    <p:sldId id="751" r:id="rId14"/>
    <p:sldId id="832" r:id="rId15"/>
    <p:sldId id="833" r:id="rId16"/>
    <p:sldId id="834" r:id="rId17"/>
    <p:sldId id="835" r:id="rId18"/>
    <p:sldId id="836" r:id="rId19"/>
    <p:sldId id="837" r:id="rId20"/>
    <p:sldId id="838" r:id="rId21"/>
    <p:sldId id="839" r:id="rId22"/>
    <p:sldId id="840" r:id="rId23"/>
    <p:sldId id="841" r:id="rId24"/>
    <p:sldId id="842" r:id="rId25"/>
    <p:sldId id="843" r:id="rId26"/>
    <p:sldId id="763" r:id="rId27"/>
    <p:sldId id="764" r:id="rId28"/>
    <p:sldId id="765" r:id="rId29"/>
    <p:sldId id="844" r:id="rId30"/>
    <p:sldId id="845" r:id="rId31"/>
    <p:sldId id="846" r:id="rId32"/>
    <p:sldId id="847" r:id="rId33"/>
    <p:sldId id="848" r:id="rId34"/>
    <p:sldId id="849" r:id="rId35"/>
    <p:sldId id="850" r:id="rId36"/>
    <p:sldId id="851" r:id="rId37"/>
    <p:sldId id="852" r:id="rId38"/>
    <p:sldId id="776" r:id="rId39"/>
    <p:sldId id="777" r:id="rId40"/>
    <p:sldId id="778" r:id="rId41"/>
    <p:sldId id="779" r:id="rId42"/>
    <p:sldId id="780" r:id="rId43"/>
    <p:sldId id="789" r:id="rId44"/>
    <p:sldId id="687" r:id="rId45"/>
    <p:sldId id="853" r:id="rId46"/>
    <p:sldId id="701" r:id="rId47"/>
    <p:sldId id="426" r:id="rId48"/>
    <p:sldId id="299" r:id="rId49"/>
    <p:sldId id="302" r:id="rId50"/>
    <p:sldId id="303" r:id="rId51"/>
    <p:sldId id="310" r:id="rId52"/>
    <p:sldId id="318" r:id="rId53"/>
    <p:sldId id="730" r:id="rId54"/>
    <p:sldId id="729" r:id="rId55"/>
    <p:sldId id="787" r:id="rId56"/>
    <p:sldId id="817" r:id="rId57"/>
    <p:sldId id="816" r:id="rId58"/>
    <p:sldId id="819" r:id="rId59"/>
    <p:sldId id="823" r:id="rId60"/>
    <p:sldId id="752" r:id="rId61"/>
    <p:sldId id="611" r:id="rId62"/>
    <p:sldId id="265" r:id="rId63"/>
    <p:sldId id="264" r:id="rId64"/>
    <p:sldId id="753" r:id="rId65"/>
    <p:sldId id="754" r:id="rId66"/>
    <p:sldId id="755" r:id="rId67"/>
    <p:sldId id="756" r:id="rId68"/>
    <p:sldId id="757" r:id="rId69"/>
    <p:sldId id="758" r:id="rId70"/>
    <p:sldId id="769" r:id="rId71"/>
    <p:sldId id="770" r:id="rId72"/>
    <p:sldId id="771" r:id="rId73"/>
    <p:sldId id="760" r:id="rId74"/>
    <p:sldId id="761" r:id="rId75"/>
    <p:sldId id="767" r:id="rId76"/>
    <p:sldId id="762" r:id="rId77"/>
    <p:sldId id="772" r:id="rId78"/>
    <p:sldId id="766" r:id="rId79"/>
    <p:sldId id="774" r:id="rId80"/>
    <p:sldId id="775" r:id="rId81"/>
    <p:sldId id="773" r:id="rId8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A GRECO" initials="LG" lastIdx="1" clrIdx="0"/>
  <p:cmAuthor id="2" name="Eleonora Cardillo" initials="EC" lastIdx="1" clrIdx="1">
    <p:extLst>
      <p:ext uri="{19B8F6BF-5375-455C-9EA6-DF929625EA0E}">
        <p15:presenceInfo xmlns:p15="http://schemas.microsoft.com/office/powerpoint/2012/main" userId="4ed7c559a7bace2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A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97"/>
    <p:restoredTop sz="94696"/>
  </p:normalViewPr>
  <p:slideViewPr>
    <p:cSldViewPr snapToGrid="0">
      <p:cViewPr varScale="1">
        <p:scale>
          <a:sx n="110" d="100"/>
          <a:sy n="110" d="100"/>
        </p:scale>
        <p:origin x="15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handoutMaster" Target="handoutMasters/handoutMaster1.xml"/><Relationship Id="rId89"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xmlns="" id="{D9BEF073-157F-A1F0-2A71-A4C0952CE278}"/>
              </a:ext>
            </a:extLst>
          </p:cNvPr>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200" b="0" i="0" u="none" strike="noStrike" kern="1200" cap="none" spc="0" baseline="0">
              <a:solidFill>
                <a:srgbClr val="000000"/>
              </a:solidFill>
              <a:uFillTx/>
              <a:latin typeface="Calibri"/>
            </a:endParaRPr>
          </a:p>
        </p:txBody>
      </p:sp>
      <p:sp>
        <p:nvSpPr>
          <p:cNvPr id="3" name="Segnaposto data 2">
            <a:extLst>
              <a:ext uri="{FF2B5EF4-FFF2-40B4-BE49-F238E27FC236}">
                <a16:creationId xmlns:a16="http://schemas.microsoft.com/office/drawing/2014/main" xmlns="" id="{CEA624F5-7E9F-C1FD-CB56-5B3B730C3EF1}"/>
              </a:ext>
            </a:extLst>
          </p:cNvPr>
          <p:cNvSpPr txBox="1">
            <a:spLocks noGrp="1"/>
          </p:cNvSpPr>
          <p:nvPr>
            <p:ph type="dt" sz="quarter" idx="1"/>
          </p:nvPr>
        </p:nvSpPr>
        <p:spPr>
          <a:xfrm>
            <a:off x="3884608" y="0"/>
            <a:ext cx="2971800" cy="457200"/>
          </a:xfrm>
          <a:prstGeom prst="rect">
            <a:avLst/>
          </a:prstGeom>
          <a:noFill/>
          <a:ln>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0E838AA-4708-614A-A289-518902FC8989}" type="datetime1">
              <a:rPr lang="it-IT" sz="1200" b="0" i="0" u="none" strike="noStrike" kern="1200" cap="none" spc="0" baseline="0">
                <a:solidFill>
                  <a:srgbClr val="000000"/>
                </a:solidFill>
                <a:uFillTx/>
                <a:latin typeface="Calibri"/>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30/12/2025</a:t>
            </a:fld>
            <a:endParaRPr lang="it-IT" sz="1200" b="0" i="0" u="none" strike="noStrike" kern="1200" cap="none" spc="0" baseline="0">
              <a:solidFill>
                <a:srgbClr val="000000"/>
              </a:solidFill>
              <a:uFillTx/>
              <a:latin typeface="Calibri"/>
            </a:endParaRPr>
          </a:p>
        </p:txBody>
      </p:sp>
      <p:sp>
        <p:nvSpPr>
          <p:cNvPr id="4" name="Segnaposto piè di pagina 3">
            <a:extLst>
              <a:ext uri="{FF2B5EF4-FFF2-40B4-BE49-F238E27FC236}">
                <a16:creationId xmlns:a16="http://schemas.microsoft.com/office/drawing/2014/main" xmlns="" id="{119A002E-7A49-BBE9-0297-C754D68F1759}"/>
              </a:ext>
            </a:extLst>
          </p:cNvPr>
          <p:cNvSpPr txBox="1">
            <a:spLocks noGrp="1"/>
          </p:cNvSpPr>
          <p:nvPr>
            <p:ph type="ftr" sz="quarter" idx="2"/>
          </p:nvPr>
        </p:nvSpPr>
        <p:spPr>
          <a:xfrm>
            <a:off x="0" y="8685208"/>
            <a:ext cx="2971800" cy="457200"/>
          </a:xfrm>
          <a:prstGeom prst="rect">
            <a:avLst/>
          </a:prstGeom>
          <a:noFill/>
          <a:ln>
            <a:noFill/>
          </a:ln>
        </p:spPr>
        <p:txBody>
          <a:bodyPr vert="horz" wrap="square" lIns="91440" tIns="45720" rIns="91440" bIns="45720" anchor="b"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it-IT" sz="1200" b="0" i="0" u="none" strike="noStrike" kern="1200" cap="none" spc="0" baseline="0">
              <a:solidFill>
                <a:srgbClr val="000000"/>
              </a:solidFill>
              <a:uFillTx/>
              <a:latin typeface="Calibri"/>
            </a:endParaRPr>
          </a:p>
        </p:txBody>
      </p:sp>
      <p:sp>
        <p:nvSpPr>
          <p:cNvPr id="5" name="Segnaposto numero diapositiva 4">
            <a:extLst>
              <a:ext uri="{FF2B5EF4-FFF2-40B4-BE49-F238E27FC236}">
                <a16:creationId xmlns:a16="http://schemas.microsoft.com/office/drawing/2014/main" xmlns="" id="{DD1CC554-F33C-5099-F8CE-672EF9BB3586}"/>
              </a:ext>
            </a:extLst>
          </p:cNvPr>
          <p:cNvSpPr txBox="1">
            <a:spLocks noGrp="1"/>
          </p:cNvSpPr>
          <p:nvPr>
            <p:ph type="sldNum" sz="quarter" idx="3"/>
          </p:nvPr>
        </p:nvSpPr>
        <p:spPr>
          <a:xfrm>
            <a:off x="3884608" y="8685208"/>
            <a:ext cx="2971800" cy="457200"/>
          </a:xfrm>
          <a:prstGeom prst="rect">
            <a:avLst/>
          </a:prstGeom>
          <a:noFill/>
          <a:ln>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6AEFD1A-A109-D845-8E39-2B9AEFC6234F}" type="slidenum">
              <a:t>‹N›</a:t>
            </a:fld>
            <a:endParaRPr lang="it-IT"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22543058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xmlns="" id="{34A94BD6-CC2B-447E-1C7C-AD13BBAA440C}"/>
              </a:ext>
            </a:extLst>
          </p:cNvPr>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1pPr>
          </a:lstStyle>
          <a:p>
            <a:pPr lvl="0"/>
            <a:endParaRPr lang="it-IT"/>
          </a:p>
        </p:txBody>
      </p:sp>
      <p:sp>
        <p:nvSpPr>
          <p:cNvPr id="3" name="Segnaposto data 2">
            <a:extLst>
              <a:ext uri="{FF2B5EF4-FFF2-40B4-BE49-F238E27FC236}">
                <a16:creationId xmlns:a16="http://schemas.microsoft.com/office/drawing/2014/main" xmlns="" id="{E4718BA8-050B-100B-AEA2-345F2B0F39A4}"/>
              </a:ext>
            </a:extLst>
          </p:cNvPr>
          <p:cNvSpPr txBox="1">
            <a:spLocks noGrp="1"/>
          </p:cNvSpPr>
          <p:nvPr>
            <p:ph type="dt" idx="1"/>
          </p:nvPr>
        </p:nvSpPr>
        <p:spPr>
          <a:xfrm>
            <a:off x="3884608" y="0"/>
            <a:ext cx="2971800" cy="457200"/>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1pPr>
          </a:lstStyle>
          <a:p>
            <a:pPr lvl="0"/>
            <a:fld id="{37CC9F39-E544-B446-8730-1FD913E4B410}" type="datetime1">
              <a:rPr lang="it-IT"/>
              <a:pPr lvl="0"/>
              <a:t>30/12/2025</a:t>
            </a:fld>
            <a:endParaRPr lang="it-IT"/>
          </a:p>
        </p:txBody>
      </p:sp>
      <p:sp>
        <p:nvSpPr>
          <p:cNvPr id="4" name="Segnaposto immagine diapositiva 3">
            <a:extLst>
              <a:ext uri="{FF2B5EF4-FFF2-40B4-BE49-F238E27FC236}">
                <a16:creationId xmlns:a16="http://schemas.microsoft.com/office/drawing/2014/main" xmlns="" id="{8B6CA1FE-8125-A1F3-7017-4666D1BFFFBB}"/>
              </a:ext>
            </a:extLst>
          </p:cNvPr>
          <p:cNvSpPr>
            <a:spLocks noGrp="1" noRot="1" noChangeAspect="1"/>
          </p:cNvSpPr>
          <p:nvPr>
            <p:ph type="sldImg" idx="2"/>
          </p:nvPr>
        </p:nvSpPr>
        <p:spPr>
          <a:xfrm>
            <a:off x="1143000" y="685800"/>
            <a:ext cx="4572000" cy="3429000"/>
          </a:xfrm>
          <a:prstGeom prst="rect">
            <a:avLst/>
          </a:prstGeom>
          <a:noFill/>
          <a:ln w="12701">
            <a:solidFill>
              <a:srgbClr val="000000"/>
            </a:solidFill>
            <a:prstDash val="solid"/>
          </a:ln>
        </p:spPr>
      </p:sp>
      <p:sp>
        <p:nvSpPr>
          <p:cNvPr id="5" name="Segnaposto note 4">
            <a:extLst>
              <a:ext uri="{FF2B5EF4-FFF2-40B4-BE49-F238E27FC236}">
                <a16:creationId xmlns:a16="http://schemas.microsoft.com/office/drawing/2014/main" xmlns="" id="{94FF673C-7AF3-287B-5E98-FA2775F897C8}"/>
              </a:ext>
            </a:extLst>
          </p:cNvPr>
          <p:cNvSpPr txBox="1">
            <a:spLocks noGrp="1"/>
          </p:cNvSpPr>
          <p:nvPr>
            <p:ph type="body" sz="quarter" idx="3"/>
          </p:nvPr>
        </p:nvSpPr>
        <p:spPr>
          <a:xfrm>
            <a:off x="685800" y="4343400"/>
            <a:ext cx="5486400" cy="4114800"/>
          </a:xfrm>
          <a:prstGeom prst="rect">
            <a:avLst/>
          </a:prstGeom>
          <a:noFill/>
          <a:ln>
            <a:noFill/>
          </a:ln>
        </p:spPr>
        <p:txBody>
          <a:bodyPr vert="horz" wrap="square" lIns="91440" tIns="45720" rIns="91440" bIns="45720" anchor="t" anchorCtr="0" compatLnSpc="1">
            <a:no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a:extLst>
              <a:ext uri="{FF2B5EF4-FFF2-40B4-BE49-F238E27FC236}">
                <a16:creationId xmlns:a16="http://schemas.microsoft.com/office/drawing/2014/main" xmlns="" id="{DEF28B05-F9F2-B852-CE9C-AEAE4913DB0F}"/>
              </a:ext>
            </a:extLst>
          </p:cNvPr>
          <p:cNvSpPr txBox="1">
            <a:spLocks noGrp="1"/>
          </p:cNvSpPr>
          <p:nvPr>
            <p:ph type="ftr" sz="quarter" idx="4"/>
          </p:nvPr>
        </p:nvSpPr>
        <p:spPr>
          <a:xfrm>
            <a:off x="0" y="8685208"/>
            <a:ext cx="2971800" cy="457200"/>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1pPr>
          </a:lstStyle>
          <a:p>
            <a:pPr lvl="0"/>
            <a:endParaRPr lang="it-IT"/>
          </a:p>
        </p:txBody>
      </p:sp>
      <p:sp>
        <p:nvSpPr>
          <p:cNvPr id="7" name="Segnaposto numero diapositiva 6">
            <a:extLst>
              <a:ext uri="{FF2B5EF4-FFF2-40B4-BE49-F238E27FC236}">
                <a16:creationId xmlns:a16="http://schemas.microsoft.com/office/drawing/2014/main" xmlns="" id="{60581BCC-5D98-B4D3-07F6-BD2F682F01C7}"/>
              </a:ext>
            </a:extLst>
          </p:cNvPr>
          <p:cNvSpPr txBox="1">
            <a:spLocks noGrp="1"/>
          </p:cNvSpPr>
          <p:nvPr>
            <p:ph type="sldNum" sz="quarter" idx="5"/>
          </p:nvPr>
        </p:nvSpPr>
        <p:spPr>
          <a:xfrm>
            <a:off x="3884608" y="8685208"/>
            <a:ext cx="2971800" cy="457200"/>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1pPr>
          </a:lstStyle>
          <a:p>
            <a:pPr lvl="0"/>
            <a:fld id="{C1F71179-3719-454D-A492-026146E4C995}" type="slidenum">
              <a:t>‹N›</a:t>
            </a:fld>
            <a:endParaRPr lang="it-IT"/>
          </a:p>
        </p:txBody>
      </p:sp>
    </p:spTree>
    <p:extLst>
      <p:ext uri="{BB962C8B-B14F-4D97-AF65-F5344CB8AC3E}">
        <p14:creationId xmlns:p14="http://schemas.microsoft.com/office/powerpoint/2010/main" val="209336551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it-IT"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egnaposto immagine diapositiva 1">
            <a:extLst>
              <a:ext uri="{FF2B5EF4-FFF2-40B4-BE49-F238E27FC236}">
                <a16:creationId xmlns:a16="http://schemas.microsoft.com/office/drawing/2014/main" xmlns="" id="{2F6DA857-72B1-8E40-ED18-04B89ACED1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Segnaposto note 2">
            <a:extLst>
              <a:ext uri="{FF2B5EF4-FFF2-40B4-BE49-F238E27FC236}">
                <a16:creationId xmlns:a16="http://schemas.microsoft.com/office/drawing/2014/main" xmlns="" id="{769D3571-8DFE-C652-11CC-9A49DE54ED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it-IT" altLang="it-IT"/>
          </a:p>
        </p:txBody>
      </p:sp>
      <p:sp>
        <p:nvSpPr>
          <p:cNvPr id="29699" name="Segnaposto numero diapositiva 3">
            <a:extLst>
              <a:ext uri="{FF2B5EF4-FFF2-40B4-BE49-F238E27FC236}">
                <a16:creationId xmlns:a16="http://schemas.microsoft.com/office/drawing/2014/main" xmlns="" id="{CFF14F4F-5C4B-1271-A3CF-2EFE6F2180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7713" indent="-287338">
              <a:defRPr>
                <a:solidFill>
                  <a:schemeClr val="tx1"/>
                </a:solidFill>
                <a:latin typeface="Arial" panose="020B0604020202020204" pitchFamily="34" charset="0"/>
                <a:ea typeface="MS PGothic" panose="020B0600070205080204" pitchFamily="34" charset="-128"/>
              </a:defRPr>
            </a:lvl2pPr>
            <a:lvl3pPr marL="1149350" indent="-228600">
              <a:defRPr>
                <a:solidFill>
                  <a:schemeClr val="tx1"/>
                </a:solidFill>
                <a:latin typeface="Arial" panose="020B0604020202020204" pitchFamily="34" charset="0"/>
                <a:ea typeface="MS PGothic" panose="020B0600070205080204" pitchFamily="34" charset="-128"/>
              </a:defRPr>
            </a:lvl3pPr>
            <a:lvl4pPr marL="1609725" indent="-228600">
              <a:defRPr>
                <a:solidFill>
                  <a:schemeClr val="tx1"/>
                </a:solidFill>
                <a:latin typeface="Arial" panose="020B0604020202020204" pitchFamily="34" charset="0"/>
                <a:ea typeface="MS PGothic" panose="020B0600070205080204" pitchFamily="34" charset="-128"/>
              </a:defRPr>
            </a:lvl4pPr>
            <a:lvl5pPr marL="2070100" indent="-228600">
              <a:defRPr>
                <a:solidFill>
                  <a:schemeClr val="tx1"/>
                </a:solidFill>
                <a:latin typeface="Arial" panose="020B0604020202020204" pitchFamily="34" charset="0"/>
                <a:ea typeface="MS PGothic" panose="020B0600070205080204" pitchFamily="34" charset="-128"/>
              </a:defRPr>
            </a:lvl5pPr>
            <a:lvl6pPr marL="25273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845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417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989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A8448E0-1EC1-D049-BD1F-2857B2CDCCB3}" type="slidenum">
              <a:rPr lang="it-IT" altLang="it-IT" smtClean="0"/>
              <a:pPr/>
              <a:t>2</a:t>
            </a:fld>
            <a:endParaRPr lang="it-IT" altLang="it-IT"/>
          </a:p>
        </p:txBody>
      </p:sp>
    </p:spTree>
    <p:extLst>
      <p:ext uri="{BB962C8B-B14F-4D97-AF65-F5344CB8AC3E}">
        <p14:creationId xmlns:p14="http://schemas.microsoft.com/office/powerpoint/2010/main" val="46239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xmlns="" id="{0D7FE86A-B5A0-EF32-ADF9-121B4DF1216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BEBC37D5-63B0-9D49-B567-873BF61F5DF7}" type="slidenum">
              <a:rPr lang="it-IT" altLang="it-IT" sz="1200"/>
              <a:pPr/>
              <a:t>43</a:t>
            </a:fld>
            <a:endParaRPr lang="it-IT" altLang="it-IT" sz="1200"/>
          </a:p>
        </p:txBody>
      </p:sp>
      <p:sp>
        <p:nvSpPr>
          <p:cNvPr id="7171" name="Rectangle 2">
            <a:extLst>
              <a:ext uri="{FF2B5EF4-FFF2-40B4-BE49-F238E27FC236}">
                <a16:creationId xmlns:a16="http://schemas.microsoft.com/office/drawing/2014/main" xmlns="" id="{3985A35A-7C5A-2BF3-6AEA-619751E12FB8}"/>
              </a:ext>
            </a:extLst>
          </p:cNvPr>
          <p:cNvSpPr>
            <a:spLocks noGrp="1" noRot="1" noChangeAspect="1" noChangeArrowheads="1" noTextEdit="1"/>
          </p:cNvSpPr>
          <p:nvPr>
            <p:ph type="sldImg"/>
          </p:nvPr>
        </p:nvSpPr>
        <p:spPr>
          <a:xfrm>
            <a:off x="949325" y="744538"/>
            <a:ext cx="4964113" cy="3722687"/>
          </a:xfrm>
          <a:solidFill>
            <a:srgbClr val="FFFFFF"/>
          </a:solidFill>
          <a:ln/>
        </p:spPr>
      </p:sp>
      <p:sp>
        <p:nvSpPr>
          <p:cNvPr id="75780" name="Rectangle 3">
            <a:extLst>
              <a:ext uri="{FF2B5EF4-FFF2-40B4-BE49-F238E27FC236}">
                <a16:creationId xmlns:a16="http://schemas.microsoft.com/office/drawing/2014/main" xmlns="" id="{4504323D-9D82-201D-6A61-E7289F5DA068}"/>
              </a:ext>
            </a:extLst>
          </p:cNvPr>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it-IT">
              <a:ea typeface="ＭＳ Ｐゴシック" charset="0"/>
              <a:cs typeface="+mn-cs"/>
            </a:endParaRPr>
          </a:p>
        </p:txBody>
      </p:sp>
    </p:spTree>
    <p:extLst>
      <p:ext uri="{BB962C8B-B14F-4D97-AF65-F5344CB8AC3E}">
        <p14:creationId xmlns:p14="http://schemas.microsoft.com/office/powerpoint/2010/main" val="3114376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ACBC5B6D-6083-2417-D850-307586A0EA60}"/>
            </a:ext>
          </a:extLst>
        </p:cNvPr>
        <p:cNvGrpSpPr/>
        <p:nvPr/>
      </p:nvGrpSpPr>
      <p:grpSpPr>
        <a:xfrm>
          <a:off x="0" y="0"/>
          <a:ext cx="0" cy="0"/>
          <a:chOff x="0" y="0"/>
          <a:chExt cx="0" cy="0"/>
        </a:xfrm>
      </p:grpSpPr>
      <p:sp>
        <p:nvSpPr>
          <p:cNvPr id="7170" name="Rectangle 7">
            <a:extLst>
              <a:ext uri="{FF2B5EF4-FFF2-40B4-BE49-F238E27FC236}">
                <a16:creationId xmlns:a16="http://schemas.microsoft.com/office/drawing/2014/main" xmlns="" id="{0C0AF91A-674C-E0B4-08E0-99F732D1D92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fld id="{BEBC37D5-63B0-9D49-B567-873BF61F5DF7}" type="slidenum">
              <a:rPr lang="it-IT" altLang="it-IT" sz="1200"/>
              <a:pPr/>
              <a:t>44</a:t>
            </a:fld>
            <a:endParaRPr lang="it-IT" altLang="it-IT" sz="1200"/>
          </a:p>
        </p:txBody>
      </p:sp>
      <p:sp>
        <p:nvSpPr>
          <p:cNvPr id="7171" name="Rectangle 2">
            <a:extLst>
              <a:ext uri="{FF2B5EF4-FFF2-40B4-BE49-F238E27FC236}">
                <a16:creationId xmlns:a16="http://schemas.microsoft.com/office/drawing/2014/main" xmlns="" id="{D2C4FD7D-E341-8ED6-7828-93FC4B4BA61D}"/>
              </a:ext>
            </a:extLst>
          </p:cNvPr>
          <p:cNvSpPr>
            <a:spLocks noGrp="1" noRot="1" noChangeAspect="1" noChangeArrowheads="1" noTextEdit="1"/>
          </p:cNvSpPr>
          <p:nvPr>
            <p:ph type="sldImg"/>
          </p:nvPr>
        </p:nvSpPr>
        <p:spPr>
          <a:xfrm>
            <a:off x="949325" y="744538"/>
            <a:ext cx="4964113" cy="3722687"/>
          </a:xfrm>
          <a:solidFill>
            <a:srgbClr val="FFFFFF"/>
          </a:solidFill>
          <a:ln/>
        </p:spPr>
      </p:sp>
      <p:sp>
        <p:nvSpPr>
          <p:cNvPr id="75780" name="Rectangle 3">
            <a:extLst>
              <a:ext uri="{FF2B5EF4-FFF2-40B4-BE49-F238E27FC236}">
                <a16:creationId xmlns:a16="http://schemas.microsoft.com/office/drawing/2014/main" xmlns="" id="{232EE999-14F3-4329-295C-FF96A39E2731}"/>
              </a:ext>
            </a:extLst>
          </p:cNvPr>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it-IT">
              <a:ea typeface="ＭＳ Ｐゴシック" charset="0"/>
              <a:cs typeface="+mn-cs"/>
            </a:endParaRPr>
          </a:p>
        </p:txBody>
      </p:sp>
    </p:spTree>
    <p:extLst>
      <p:ext uri="{BB962C8B-B14F-4D97-AF65-F5344CB8AC3E}">
        <p14:creationId xmlns:p14="http://schemas.microsoft.com/office/powerpoint/2010/main" val="225929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immagine diapositiva 1">
            <a:extLst>
              <a:ext uri="{FF2B5EF4-FFF2-40B4-BE49-F238E27FC236}">
                <a16:creationId xmlns:a16="http://schemas.microsoft.com/office/drawing/2014/main" xmlns="" id="{C9CA1840-2961-C340-3C76-E5D3CB250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Segnaposto note 2">
            <a:extLst>
              <a:ext uri="{FF2B5EF4-FFF2-40B4-BE49-F238E27FC236}">
                <a16:creationId xmlns:a16="http://schemas.microsoft.com/office/drawing/2014/main" xmlns="" id="{9848B8EE-59FB-C8E5-3009-73CECE2A78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it-IT" altLang="it-IT"/>
          </a:p>
        </p:txBody>
      </p:sp>
      <p:sp>
        <p:nvSpPr>
          <p:cNvPr id="33795" name="Segnaposto numero diapositiva 3">
            <a:extLst>
              <a:ext uri="{FF2B5EF4-FFF2-40B4-BE49-F238E27FC236}">
                <a16:creationId xmlns:a16="http://schemas.microsoft.com/office/drawing/2014/main" xmlns="" id="{7BFEFADD-A848-815B-A4F5-82E74E52A08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7713" indent="-287338">
              <a:defRPr>
                <a:solidFill>
                  <a:schemeClr val="tx1"/>
                </a:solidFill>
                <a:latin typeface="Arial" panose="020B0604020202020204" pitchFamily="34" charset="0"/>
                <a:ea typeface="MS PGothic" panose="020B0600070205080204" pitchFamily="34" charset="-128"/>
              </a:defRPr>
            </a:lvl2pPr>
            <a:lvl3pPr marL="1149350" indent="-228600">
              <a:defRPr>
                <a:solidFill>
                  <a:schemeClr val="tx1"/>
                </a:solidFill>
                <a:latin typeface="Arial" panose="020B0604020202020204" pitchFamily="34" charset="0"/>
                <a:ea typeface="MS PGothic" panose="020B0600070205080204" pitchFamily="34" charset="-128"/>
              </a:defRPr>
            </a:lvl3pPr>
            <a:lvl4pPr marL="1609725" indent="-228600">
              <a:defRPr>
                <a:solidFill>
                  <a:schemeClr val="tx1"/>
                </a:solidFill>
                <a:latin typeface="Arial" panose="020B0604020202020204" pitchFamily="34" charset="0"/>
                <a:ea typeface="MS PGothic" panose="020B0600070205080204" pitchFamily="34" charset="-128"/>
              </a:defRPr>
            </a:lvl4pPr>
            <a:lvl5pPr marL="2070100" indent="-228600">
              <a:defRPr>
                <a:solidFill>
                  <a:schemeClr val="tx1"/>
                </a:solidFill>
                <a:latin typeface="Arial" panose="020B0604020202020204" pitchFamily="34" charset="0"/>
                <a:ea typeface="MS PGothic" panose="020B0600070205080204" pitchFamily="34" charset="-128"/>
              </a:defRPr>
            </a:lvl5pPr>
            <a:lvl6pPr marL="25273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845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417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989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63A809E-6552-BE40-B652-900205EC3C94}" type="slidenum">
              <a:rPr lang="it-IT" altLang="it-IT" smtClean="0"/>
              <a:pPr/>
              <a:t>46</a:t>
            </a:fld>
            <a:endParaRPr lang="it-IT" altLang="it-IT"/>
          </a:p>
        </p:txBody>
      </p:sp>
    </p:spTree>
    <p:extLst>
      <p:ext uri="{BB962C8B-B14F-4D97-AF65-F5344CB8AC3E}">
        <p14:creationId xmlns:p14="http://schemas.microsoft.com/office/powerpoint/2010/main" val="41430733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54</a:t>
            </a:fld>
            <a:endParaRPr lang="it-IT" altLang="it-IT"/>
          </a:p>
        </p:txBody>
      </p:sp>
    </p:spTree>
    <p:extLst>
      <p:ext uri="{BB962C8B-B14F-4D97-AF65-F5344CB8AC3E}">
        <p14:creationId xmlns:p14="http://schemas.microsoft.com/office/powerpoint/2010/main" val="601058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56</a:t>
            </a:fld>
            <a:endParaRPr lang="it-IT" altLang="it-IT"/>
          </a:p>
        </p:txBody>
      </p:sp>
    </p:spTree>
    <p:extLst>
      <p:ext uri="{BB962C8B-B14F-4D97-AF65-F5344CB8AC3E}">
        <p14:creationId xmlns:p14="http://schemas.microsoft.com/office/powerpoint/2010/main" val="17577876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57</a:t>
            </a:fld>
            <a:endParaRPr lang="it-IT" altLang="it-IT"/>
          </a:p>
        </p:txBody>
      </p:sp>
    </p:spTree>
    <p:extLst>
      <p:ext uri="{BB962C8B-B14F-4D97-AF65-F5344CB8AC3E}">
        <p14:creationId xmlns:p14="http://schemas.microsoft.com/office/powerpoint/2010/main" val="912339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58</a:t>
            </a:fld>
            <a:endParaRPr lang="it-IT" altLang="it-IT"/>
          </a:p>
        </p:txBody>
      </p:sp>
    </p:spTree>
    <p:extLst>
      <p:ext uri="{BB962C8B-B14F-4D97-AF65-F5344CB8AC3E}">
        <p14:creationId xmlns:p14="http://schemas.microsoft.com/office/powerpoint/2010/main" val="2219114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egnaposto immagine diapositiva 1">
            <a:extLst>
              <a:ext uri="{FF2B5EF4-FFF2-40B4-BE49-F238E27FC236}">
                <a16:creationId xmlns:a16="http://schemas.microsoft.com/office/drawing/2014/main" xmlns="" id="{B62A7FA0-5145-00B6-408F-2472AF6AE8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6" name="Segnaposto note 2">
            <a:extLst>
              <a:ext uri="{FF2B5EF4-FFF2-40B4-BE49-F238E27FC236}">
                <a16:creationId xmlns:a16="http://schemas.microsoft.com/office/drawing/2014/main" xmlns="" id="{45CD7DE2-FF74-F31E-4622-6218442F3FF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it-IT" altLang="it-IT"/>
          </a:p>
        </p:txBody>
      </p:sp>
      <p:sp>
        <p:nvSpPr>
          <p:cNvPr id="41987" name="Segnaposto numero diapositiva 3">
            <a:extLst>
              <a:ext uri="{FF2B5EF4-FFF2-40B4-BE49-F238E27FC236}">
                <a16:creationId xmlns:a16="http://schemas.microsoft.com/office/drawing/2014/main" xmlns="" id="{D2B72586-24B4-1E82-01CA-14FD2F2F51C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7713" indent="-287338">
              <a:defRPr>
                <a:solidFill>
                  <a:schemeClr val="tx1"/>
                </a:solidFill>
                <a:latin typeface="Arial" panose="020B0604020202020204" pitchFamily="34" charset="0"/>
                <a:ea typeface="MS PGothic" panose="020B0600070205080204" pitchFamily="34" charset="-128"/>
              </a:defRPr>
            </a:lvl2pPr>
            <a:lvl3pPr marL="1149350" indent="-228600">
              <a:defRPr>
                <a:solidFill>
                  <a:schemeClr val="tx1"/>
                </a:solidFill>
                <a:latin typeface="Arial" panose="020B0604020202020204" pitchFamily="34" charset="0"/>
                <a:ea typeface="MS PGothic" panose="020B0600070205080204" pitchFamily="34" charset="-128"/>
              </a:defRPr>
            </a:lvl3pPr>
            <a:lvl4pPr marL="1609725" indent="-228600">
              <a:defRPr>
                <a:solidFill>
                  <a:schemeClr val="tx1"/>
                </a:solidFill>
                <a:latin typeface="Arial" panose="020B0604020202020204" pitchFamily="34" charset="0"/>
                <a:ea typeface="MS PGothic" panose="020B0600070205080204" pitchFamily="34" charset="-128"/>
              </a:defRPr>
            </a:lvl4pPr>
            <a:lvl5pPr marL="2070100" indent="-228600">
              <a:defRPr>
                <a:solidFill>
                  <a:schemeClr val="tx1"/>
                </a:solidFill>
                <a:latin typeface="Arial" panose="020B0604020202020204" pitchFamily="34" charset="0"/>
                <a:ea typeface="MS PGothic" panose="020B0600070205080204" pitchFamily="34" charset="-128"/>
              </a:defRPr>
            </a:lvl5pPr>
            <a:lvl6pPr marL="25273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845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417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989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36FFAC3-6403-7548-8766-0C3B736998D0}" type="slidenum">
              <a:rPr lang="it-IT" altLang="it-IT" smtClean="0"/>
              <a:pPr/>
              <a:t>3</a:t>
            </a:fld>
            <a:endParaRPr lang="it-IT" altLang="it-IT"/>
          </a:p>
        </p:txBody>
      </p:sp>
    </p:spTree>
    <p:extLst>
      <p:ext uri="{BB962C8B-B14F-4D97-AF65-F5344CB8AC3E}">
        <p14:creationId xmlns:p14="http://schemas.microsoft.com/office/powerpoint/2010/main" val="741165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immagine diapositiva 1">
            <a:extLst>
              <a:ext uri="{FF2B5EF4-FFF2-40B4-BE49-F238E27FC236}">
                <a16:creationId xmlns:a16="http://schemas.microsoft.com/office/drawing/2014/main" xmlns="" id="{8E069ACC-DDAF-FC45-A7CA-9AF4E9C62F3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Segnaposto note 2">
            <a:extLst>
              <a:ext uri="{FF2B5EF4-FFF2-40B4-BE49-F238E27FC236}">
                <a16:creationId xmlns:a16="http://schemas.microsoft.com/office/drawing/2014/main" xmlns="" id="{22493C8A-00B0-914E-BA75-595A7D31184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it-IT" altLang="it-IT"/>
          </a:p>
        </p:txBody>
      </p:sp>
      <p:sp>
        <p:nvSpPr>
          <p:cNvPr id="33795" name="Segnaposto numero diapositiva 3">
            <a:extLst>
              <a:ext uri="{FF2B5EF4-FFF2-40B4-BE49-F238E27FC236}">
                <a16:creationId xmlns:a16="http://schemas.microsoft.com/office/drawing/2014/main" xmlns="" id="{81E93C83-A9C1-0C44-9C83-96BE517C89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7713" indent="-287338">
              <a:defRPr>
                <a:solidFill>
                  <a:schemeClr val="tx1"/>
                </a:solidFill>
                <a:latin typeface="Arial" panose="020B0604020202020204" pitchFamily="34" charset="0"/>
                <a:ea typeface="MS PGothic" panose="020B0600070205080204" pitchFamily="34" charset="-128"/>
              </a:defRPr>
            </a:lvl2pPr>
            <a:lvl3pPr marL="1149350" indent="-228600">
              <a:defRPr>
                <a:solidFill>
                  <a:schemeClr val="tx1"/>
                </a:solidFill>
                <a:latin typeface="Arial" panose="020B0604020202020204" pitchFamily="34" charset="0"/>
                <a:ea typeface="MS PGothic" panose="020B0600070205080204" pitchFamily="34" charset="-128"/>
              </a:defRPr>
            </a:lvl3pPr>
            <a:lvl4pPr marL="1609725" indent="-228600">
              <a:defRPr>
                <a:solidFill>
                  <a:schemeClr val="tx1"/>
                </a:solidFill>
                <a:latin typeface="Arial" panose="020B0604020202020204" pitchFamily="34" charset="0"/>
                <a:ea typeface="MS PGothic" panose="020B0600070205080204" pitchFamily="34" charset="-128"/>
              </a:defRPr>
            </a:lvl4pPr>
            <a:lvl5pPr marL="2070100" indent="-228600">
              <a:defRPr>
                <a:solidFill>
                  <a:schemeClr val="tx1"/>
                </a:solidFill>
                <a:latin typeface="Arial" panose="020B0604020202020204" pitchFamily="34" charset="0"/>
                <a:ea typeface="MS PGothic" panose="020B0600070205080204" pitchFamily="34" charset="-128"/>
              </a:defRPr>
            </a:lvl5pPr>
            <a:lvl6pPr marL="25273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845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417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989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C0579BB-D123-3840-A3A1-F7EF08C9CBDC}" type="slidenum">
              <a:rPr lang="it-IT" altLang="it-IT" smtClean="0"/>
              <a:pPr/>
              <a:t>9</a:t>
            </a:fld>
            <a:endParaRPr lang="it-IT" altLang="it-IT"/>
          </a:p>
        </p:txBody>
      </p:sp>
    </p:spTree>
    <p:extLst>
      <p:ext uri="{BB962C8B-B14F-4D97-AF65-F5344CB8AC3E}">
        <p14:creationId xmlns:p14="http://schemas.microsoft.com/office/powerpoint/2010/main" val="1961176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immagine diapositiva 1">
            <a:extLst>
              <a:ext uri="{FF2B5EF4-FFF2-40B4-BE49-F238E27FC236}">
                <a16:creationId xmlns:a16="http://schemas.microsoft.com/office/drawing/2014/main" xmlns="" id="{8E069ACC-DDAF-FC45-A7CA-9AF4E9C62F3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4" name="Segnaposto note 2">
            <a:extLst>
              <a:ext uri="{FF2B5EF4-FFF2-40B4-BE49-F238E27FC236}">
                <a16:creationId xmlns:a16="http://schemas.microsoft.com/office/drawing/2014/main" xmlns="" id="{22493C8A-00B0-914E-BA75-595A7D31184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it-IT" altLang="it-IT"/>
          </a:p>
        </p:txBody>
      </p:sp>
      <p:sp>
        <p:nvSpPr>
          <p:cNvPr id="33795" name="Segnaposto numero diapositiva 3">
            <a:extLst>
              <a:ext uri="{FF2B5EF4-FFF2-40B4-BE49-F238E27FC236}">
                <a16:creationId xmlns:a16="http://schemas.microsoft.com/office/drawing/2014/main" xmlns="" id="{81E93C83-A9C1-0C44-9C83-96BE517C89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7713" indent="-287338">
              <a:defRPr>
                <a:solidFill>
                  <a:schemeClr val="tx1"/>
                </a:solidFill>
                <a:latin typeface="Arial" panose="020B0604020202020204" pitchFamily="34" charset="0"/>
                <a:ea typeface="MS PGothic" panose="020B0600070205080204" pitchFamily="34" charset="-128"/>
              </a:defRPr>
            </a:lvl2pPr>
            <a:lvl3pPr marL="1149350" indent="-228600">
              <a:defRPr>
                <a:solidFill>
                  <a:schemeClr val="tx1"/>
                </a:solidFill>
                <a:latin typeface="Arial" panose="020B0604020202020204" pitchFamily="34" charset="0"/>
                <a:ea typeface="MS PGothic" panose="020B0600070205080204" pitchFamily="34" charset="-128"/>
              </a:defRPr>
            </a:lvl3pPr>
            <a:lvl4pPr marL="1609725" indent="-228600">
              <a:defRPr>
                <a:solidFill>
                  <a:schemeClr val="tx1"/>
                </a:solidFill>
                <a:latin typeface="Arial" panose="020B0604020202020204" pitchFamily="34" charset="0"/>
                <a:ea typeface="MS PGothic" panose="020B0600070205080204" pitchFamily="34" charset="-128"/>
              </a:defRPr>
            </a:lvl4pPr>
            <a:lvl5pPr marL="2070100" indent="-228600">
              <a:defRPr>
                <a:solidFill>
                  <a:schemeClr val="tx1"/>
                </a:solidFill>
                <a:latin typeface="Arial" panose="020B0604020202020204" pitchFamily="34" charset="0"/>
                <a:ea typeface="MS PGothic" panose="020B0600070205080204" pitchFamily="34" charset="-128"/>
              </a:defRPr>
            </a:lvl5pPr>
            <a:lvl6pPr marL="25273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845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417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989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C0579BB-D123-3840-A3A1-F7EF08C9CBDC}" type="slidenum">
              <a:rPr lang="it-IT" altLang="it-IT" smtClean="0"/>
              <a:pPr/>
              <a:t>10</a:t>
            </a:fld>
            <a:endParaRPr lang="it-IT" altLang="it-IT"/>
          </a:p>
        </p:txBody>
      </p:sp>
    </p:spTree>
    <p:extLst>
      <p:ext uri="{BB962C8B-B14F-4D97-AF65-F5344CB8AC3E}">
        <p14:creationId xmlns:p14="http://schemas.microsoft.com/office/powerpoint/2010/main" val="3691912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37</a:t>
            </a:fld>
            <a:endParaRPr lang="it-IT" altLang="it-IT"/>
          </a:p>
        </p:txBody>
      </p:sp>
    </p:spTree>
    <p:extLst>
      <p:ext uri="{BB962C8B-B14F-4D97-AF65-F5344CB8AC3E}">
        <p14:creationId xmlns:p14="http://schemas.microsoft.com/office/powerpoint/2010/main" val="3310855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38</a:t>
            </a:fld>
            <a:endParaRPr lang="it-IT" altLang="it-IT"/>
          </a:p>
        </p:txBody>
      </p:sp>
    </p:spTree>
    <p:extLst>
      <p:ext uri="{BB962C8B-B14F-4D97-AF65-F5344CB8AC3E}">
        <p14:creationId xmlns:p14="http://schemas.microsoft.com/office/powerpoint/2010/main" val="379924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39</a:t>
            </a:fld>
            <a:endParaRPr lang="it-IT" altLang="it-IT"/>
          </a:p>
        </p:txBody>
      </p:sp>
    </p:spTree>
    <p:extLst>
      <p:ext uri="{BB962C8B-B14F-4D97-AF65-F5344CB8AC3E}">
        <p14:creationId xmlns:p14="http://schemas.microsoft.com/office/powerpoint/2010/main" val="409659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40</a:t>
            </a:fld>
            <a:endParaRPr lang="it-IT" altLang="it-IT"/>
          </a:p>
        </p:txBody>
      </p:sp>
    </p:spTree>
    <p:extLst>
      <p:ext uri="{BB962C8B-B14F-4D97-AF65-F5344CB8AC3E}">
        <p14:creationId xmlns:p14="http://schemas.microsoft.com/office/powerpoint/2010/main" val="41581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a:defRPr/>
            </a:pPr>
            <a:fld id="{81691242-3759-1F47-B221-67B87BB598A0}" type="slidenum">
              <a:rPr lang="it-IT" altLang="it-IT" smtClean="0"/>
              <a:pPr>
                <a:defRPr/>
              </a:pPr>
              <a:t>41</a:t>
            </a:fld>
            <a:endParaRPr lang="it-IT" altLang="it-IT"/>
          </a:p>
        </p:txBody>
      </p:sp>
    </p:spTree>
    <p:extLst>
      <p:ext uri="{BB962C8B-B14F-4D97-AF65-F5344CB8AC3E}">
        <p14:creationId xmlns:p14="http://schemas.microsoft.com/office/powerpoint/2010/main" val="3519681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82AEDFA7-BCAE-2A6F-5887-C533D2E1E752}"/>
              </a:ext>
            </a:extLst>
          </p:cNvPr>
          <p:cNvSpPr txBox="1">
            <a:spLocks noGrp="1"/>
          </p:cNvSpPr>
          <p:nvPr>
            <p:ph type="ctrTitle"/>
          </p:nvPr>
        </p:nvSpPr>
        <p:spPr>
          <a:xfrm>
            <a:off x="685800" y="2130423"/>
            <a:ext cx="7772400" cy="1470026"/>
          </a:xfrm>
        </p:spPr>
        <p:txBody>
          <a:bodyPr/>
          <a:lstStyle>
            <a:lvl1pPr>
              <a:defRPr/>
            </a:lvl1pPr>
          </a:lstStyle>
          <a:p>
            <a:pPr lvl="0"/>
            <a:r>
              <a:rPr lang="it-IT"/>
              <a:t>Fare clic per modificare lo stile del titolo</a:t>
            </a:r>
          </a:p>
        </p:txBody>
      </p:sp>
      <p:sp>
        <p:nvSpPr>
          <p:cNvPr id="3" name="Sottotitolo 2">
            <a:extLst>
              <a:ext uri="{FF2B5EF4-FFF2-40B4-BE49-F238E27FC236}">
                <a16:creationId xmlns:a16="http://schemas.microsoft.com/office/drawing/2014/main" xmlns="" id="{3227DB62-38B5-D45E-1AEE-B6AEE6131991}"/>
              </a:ext>
            </a:extLst>
          </p:cNvPr>
          <p:cNvSpPr txBox="1">
            <a:spLocks noGrp="1"/>
          </p:cNvSpPr>
          <p:nvPr>
            <p:ph type="subTitle" idx="1"/>
          </p:nvPr>
        </p:nvSpPr>
        <p:spPr>
          <a:xfrm>
            <a:off x="1371600" y="3886200"/>
            <a:ext cx="6400800" cy="1752603"/>
          </a:xfrm>
        </p:spPr>
        <p:txBody>
          <a:bodyPr anchorCtr="1"/>
          <a:lstStyle>
            <a:lvl1pPr marL="0" indent="0" algn="ctr">
              <a:buNone/>
              <a:defRPr>
                <a:solidFill>
                  <a:srgbClr val="898989"/>
                </a:solidFill>
              </a:defRPr>
            </a:lvl1pPr>
          </a:lstStyle>
          <a:p>
            <a:pPr lvl="0"/>
            <a:r>
              <a:rPr lang="it-IT"/>
              <a:t>Fare clic per modificare lo stile del sottotitolo dello schema</a:t>
            </a:r>
          </a:p>
        </p:txBody>
      </p:sp>
      <p:sp>
        <p:nvSpPr>
          <p:cNvPr id="4" name="Segnaposto data 3">
            <a:extLst>
              <a:ext uri="{FF2B5EF4-FFF2-40B4-BE49-F238E27FC236}">
                <a16:creationId xmlns:a16="http://schemas.microsoft.com/office/drawing/2014/main" xmlns="" id="{D475DE48-C415-1BA2-F71E-0656608ED47C}"/>
              </a:ext>
            </a:extLst>
          </p:cNvPr>
          <p:cNvSpPr txBox="1">
            <a:spLocks noGrp="1"/>
          </p:cNvSpPr>
          <p:nvPr>
            <p:ph type="dt" sz="half" idx="7"/>
          </p:nvPr>
        </p:nvSpPr>
        <p:spPr/>
        <p:txBody>
          <a:bodyPr/>
          <a:lstStyle>
            <a:lvl1pPr>
              <a:defRPr/>
            </a:lvl1pPr>
          </a:lstStyle>
          <a:p>
            <a:pPr lvl="0"/>
            <a:fld id="{F4E39868-72DC-2B42-808B-B8D0AF3C2EC7}" type="datetime1">
              <a:rPr lang="it-IT"/>
              <a:pPr lvl="0"/>
              <a:t>30/12/2025</a:t>
            </a:fld>
            <a:endParaRPr lang="it-IT"/>
          </a:p>
        </p:txBody>
      </p:sp>
      <p:sp>
        <p:nvSpPr>
          <p:cNvPr id="5" name="Segnaposto piè di pagina 4">
            <a:extLst>
              <a:ext uri="{FF2B5EF4-FFF2-40B4-BE49-F238E27FC236}">
                <a16:creationId xmlns:a16="http://schemas.microsoft.com/office/drawing/2014/main" xmlns="" id="{AA925907-4A5A-D3C8-0085-B50EBB3B4FE4}"/>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xmlns="" id="{A4697CE8-78F1-1F2D-11DB-9762EE61A82F}"/>
              </a:ext>
            </a:extLst>
          </p:cNvPr>
          <p:cNvSpPr txBox="1">
            <a:spLocks noGrp="1"/>
          </p:cNvSpPr>
          <p:nvPr>
            <p:ph type="sldNum" sz="quarter" idx="8"/>
          </p:nvPr>
        </p:nvSpPr>
        <p:spPr/>
        <p:txBody>
          <a:bodyPr/>
          <a:lstStyle>
            <a:lvl1pPr>
              <a:defRPr/>
            </a:lvl1pPr>
          </a:lstStyle>
          <a:p>
            <a:pPr lvl="0"/>
            <a:fld id="{9C4D9309-375F-A743-9661-0C809AF4872F}" type="slidenum">
              <a:t>‹N›</a:t>
            </a:fld>
            <a:endParaRPr lang="it-IT"/>
          </a:p>
        </p:txBody>
      </p:sp>
    </p:spTree>
    <p:extLst>
      <p:ext uri="{BB962C8B-B14F-4D97-AF65-F5344CB8AC3E}">
        <p14:creationId xmlns:p14="http://schemas.microsoft.com/office/powerpoint/2010/main" val="47930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48E50640-D331-223F-7030-9D651357275C}"/>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testo verticale 2">
            <a:extLst>
              <a:ext uri="{FF2B5EF4-FFF2-40B4-BE49-F238E27FC236}">
                <a16:creationId xmlns:a16="http://schemas.microsoft.com/office/drawing/2014/main" xmlns="" id="{A48F8203-AA2B-9BFD-B747-86D851BD4712}"/>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F2E959A6-39E7-04E2-021F-24172D0C21F8}"/>
              </a:ext>
            </a:extLst>
          </p:cNvPr>
          <p:cNvSpPr txBox="1">
            <a:spLocks noGrp="1"/>
          </p:cNvSpPr>
          <p:nvPr>
            <p:ph type="dt" sz="half" idx="7"/>
          </p:nvPr>
        </p:nvSpPr>
        <p:spPr/>
        <p:txBody>
          <a:bodyPr/>
          <a:lstStyle>
            <a:lvl1pPr>
              <a:defRPr/>
            </a:lvl1pPr>
          </a:lstStyle>
          <a:p>
            <a:pPr lvl="0"/>
            <a:fld id="{2A07F7FC-F302-D44C-A6C1-64ADC25F0016}" type="datetime1">
              <a:rPr lang="it-IT"/>
              <a:pPr lvl="0"/>
              <a:t>30/12/2025</a:t>
            </a:fld>
            <a:endParaRPr lang="it-IT"/>
          </a:p>
        </p:txBody>
      </p:sp>
      <p:sp>
        <p:nvSpPr>
          <p:cNvPr id="5" name="Segnaposto piè di pagina 4">
            <a:extLst>
              <a:ext uri="{FF2B5EF4-FFF2-40B4-BE49-F238E27FC236}">
                <a16:creationId xmlns:a16="http://schemas.microsoft.com/office/drawing/2014/main" xmlns="" id="{1BF05DB4-0A81-EF5E-79B9-FEC1CF73A760}"/>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xmlns="" id="{74AE737C-ACEA-B3B1-0272-BE4B8236A453}"/>
              </a:ext>
            </a:extLst>
          </p:cNvPr>
          <p:cNvSpPr txBox="1">
            <a:spLocks noGrp="1"/>
          </p:cNvSpPr>
          <p:nvPr>
            <p:ph type="sldNum" sz="quarter" idx="8"/>
          </p:nvPr>
        </p:nvSpPr>
        <p:spPr/>
        <p:txBody>
          <a:bodyPr/>
          <a:lstStyle>
            <a:lvl1pPr>
              <a:defRPr/>
            </a:lvl1pPr>
          </a:lstStyle>
          <a:p>
            <a:pPr lvl="0"/>
            <a:fld id="{B4EAC5BE-8951-D643-81A1-83D851F94559}" type="slidenum">
              <a:t>‹N›</a:t>
            </a:fld>
            <a:endParaRPr lang="it-IT"/>
          </a:p>
        </p:txBody>
      </p:sp>
    </p:spTree>
    <p:extLst>
      <p:ext uri="{BB962C8B-B14F-4D97-AF65-F5344CB8AC3E}">
        <p14:creationId xmlns:p14="http://schemas.microsoft.com/office/powerpoint/2010/main" val="74259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xmlns="" id="{26BF0127-C6AC-E2FE-CEED-7BB7F02E5F09}"/>
              </a:ext>
            </a:extLst>
          </p:cNvPr>
          <p:cNvSpPr txBox="1">
            <a:spLocks noGrp="1"/>
          </p:cNvSpPr>
          <p:nvPr>
            <p:ph type="title" orient="vert"/>
          </p:nvPr>
        </p:nvSpPr>
        <p:spPr>
          <a:xfrm>
            <a:off x="6629400" y="274640"/>
            <a:ext cx="2057400" cy="5851529"/>
          </a:xfrm>
        </p:spPr>
        <p:txBody>
          <a:bodyPr vert="eaVert"/>
          <a:lstStyle>
            <a:lvl1pPr>
              <a:defRPr/>
            </a:lvl1pPr>
          </a:lstStyle>
          <a:p>
            <a:pPr lvl="0"/>
            <a:r>
              <a:rPr lang="it-IT"/>
              <a:t>Fare clic per modificare lo stile del titolo</a:t>
            </a:r>
          </a:p>
        </p:txBody>
      </p:sp>
      <p:sp>
        <p:nvSpPr>
          <p:cNvPr id="3" name="Segnaposto testo verticale 2">
            <a:extLst>
              <a:ext uri="{FF2B5EF4-FFF2-40B4-BE49-F238E27FC236}">
                <a16:creationId xmlns:a16="http://schemas.microsoft.com/office/drawing/2014/main" xmlns="" id="{AD38D674-1823-E506-3DA8-6FDF2AB4BFA2}"/>
              </a:ext>
            </a:extLst>
          </p:cNvPr>
          <p:cNvSpPr txBox="1">
            <a:spLocks noGrp="1"/>
          </p:cNvSpPr>
          <p:nvPr>
            <p:ph type="body" orient="vert" idx="1"/>
          </p:nvPr>
        </p:nvSpPr>
        <p:spPr>
          <a:xfrm>
            <a:off x="457200" y="274640"/>
            <a:ext cx="6019796" cy="5851529"/>
          </a:xfrm>
        </p:spPr>
        <p:txBody>
          <a:bodyPr vert="eaVert"/>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170AB2DB-1D79-0A6E-0D8E-475AF3D3C4FF}"/>
              </a:ext>
            </a:extLst>
          </p:cNvPr>
          <p:cNvSpPr txBox="1">
            <a:spLocks noGrp="1"/>
          </p:cNvSpPr>
          <p:nvPr>
            <p:ph type="dt" sz="half" idx="7"/>
          </p:nvPr>
        </p:nvSpPr>
        <p:spPr/>
        <p:txBody>
          <a:bodyPr/>
          <a:lstStyle>
            <a:lvl1pPr>
              <a:defRPr/>
            </a:lvl1pPr>
          </a:lstStyle>
          <a:p>
            <a:pPr lvl="0"/>
            <a:fld id="{6ED7F3C3-9FE5-BB4A-8387-17A00938ABF9}" type="datetime1">
              <a:rPr lang="it-IT"/>
              <a:pPr lvl="0"/>
              <a:t>30/12/2025</a:t>
            </a:fld>
            <a:endParaRPr lang="it-IT"/>
          </a:p>
        </p:txBody>
      </p:sp>
      <p:sp>
        <p:nvSpPr>
          <p:cNvPr id="5" name="Segnaposto piè di pagina 4">
            <a:extLst>
              <a:ext uri="{FF2B5EF4-FFF2-40B4-BE49-F238E27FC236}">
                <a16:creationId xmlns:a16="http://schemas.microsoft.com/office/drawing/2014/main" xmlns="" id="{EF0B45F7-9D20-D643-40BD-6BAC1607B2BB}"/>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xmlns="" id="{5BEE05D8-6AF9-9F94-3152-27331D304BAC}"/>
              </a:ext>
            </a:extLst>
          </p:cNvPr>
          <p:cNvSpPr txBox="1">
            <a:spLocks noGrp="1"/>
          </p:cNvSpPr>
          <p:nvPr>
            <p:ph type="sldNum" sz="quarter" idx="8"/>
          </p:nvPr>
        </p:nvSpPr>
        <p:spPr/>
        <p:txBody>
          <a:bodyPr/>
          <a:lstStyle>
            <a:lvl1pPr>
              <a:defRPr/>
            </a:lvl1pPr>
          </a:lstStyle>
          <a:p>
            <a:pPr lvl="0"/>
            <a:fld id="{F4DEB297-86A9-D140-8D1C-63F83C75C6FE}" type="slidenum">
              <a:t>‹N›</a:t>
            </a:fld>
            <a:endParaRPr lang="it-IT"/>
          </a:p>
        </p:txBody>
      </p:sp>
    </p:spTree>
    <p:extLst>
      <p:ext uri="{BB962C8B-B14F-4D97-AF65-F5344CB8AC3E}">
        <p14:creationId xmlns:p14="http://schemas.microsoft.com/office/powerpoint/2010/main" val="1226558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3B481E2-92CC-86C3-7A96-7CF52BF31C1A}"/>
              </a:ext>
            </a:extLst>
          </p:cNvPr>
          <p:cNvSpPr txBox="1">
            <a:spLocks noGrp="1"/>
          </p:cNvSpPr>
          <p:nvPr>
            <p:ph type="ctrTitle"/>
          </p:nvPr>
        </p:nvSpPr>
        <p:spPr>
          <a:xfrm>
            <a:off x="685800" y="1371600"/>
            <a:ext cx="7848596" cy="1927226"/>
          </a:xfrm>
        </p:spPr>
        <p:txBody>
          <a:bodyPr anchor="b"/>
          <a:lstStyle>
            <a:lvl1pPr>
              <a:defRPr sz="5400" cap="all"/>
            </a:lvl1pPr>
          </a:lstStyle>
          <a:p>
            <a:pPr lvl="0"/>
            <a:r>
              <a:rPr lang="it-IT"/>
              <a:t>Fare clic per modificare lo stile del titolo</a:t>
            </a:r>
            <a:endParaRPr lang="en-US"/>
          </a:p>
        </p:txBody>
      </p:sp>
      <p:sp>
        <p:nvSpPr>
          <p:cNvPr id="3" name="Subtitle 2">
            <a:extLst>
              <a:ext uri="{FF2B5EF4-FFF2-40B4-BE49-F238E27FC236}">
                <a16:creationId xmlns:a16="http://schemas.microsoft.com/office/drawing/2014/main" xmlns="" id="{14DCCA72-8A34-9ED2-891A-306873536693}"/>
              </a:ext>
            </a:extLst>
          </p:cNvPr>
          <p:cNvSpPr txBox="1">
            <a:spLocks noGrp="1"/>
          </p:cNvSpPr>
          <p:nvPr>
            <p:ph type="subTitle" idx="1"/>
          </p:nvPr>
        </p:nvSpPr>
        <p:spPr>
          <a:xfrm>
            <a:off x="685800" y="3505196"/>
            <a:ext cx="6400800" cy="1752603"/>
          </a:xfrm>
        </p:spPr>
        <p:txBody>
          <a:bodyPr/>
          <a:lstStyle>
            <a:lvl1pPr marL="0" indent="0">
              <a:buNone/>
              <a:defRPr>
                <a:solidFill>
                  <a:srgbClr val="404040"/>
                </a:solidFill>
              </a:defRPr>
            </a:lvl1pPr>
          </a:lstStyle>
          <a:p>
            <a:pPr lvl="0"/>
            <a:r>
              <a:rPr lang="it-IT"/>
              <a:t>Fare clic per modificare lo stile del sottotitolo dello schema</a:t>
            </a:r>
            <a:endParaRPr lang="en-US"/>
          </a:p>
        </p:txBody>
      </p:sp>
      <p:sp>
        <p:nvSpPr>
          <p:cNvPr id="4" name="Date Placeholder 3">
            <a:extLst>
              <a:ext uri="{FF2B5EF4-FFF2-40B4-BE49-F238E27FC236}">
                <a16:creationId xmlns:a16="http://schemas.microsoft.com/office/drawing/2014/main" xmlns="" id="{3E1901A3-D793-5AA7-D0C3-43997E0AFE90}"/>
              </a:ext>
            </a:extLst>
          </p:cNvPr>
          <p:cNvSpPr txBox="1">
            <a:spLocks noGrp="1"/>
          </p:cNvSpPr>
          <p:nvPr>
            <p:ph type="dt" sz="half" idx="7"/>
          </p:nvPr>
        </p:nvSpPr>
        <p:spPr/>
        <p:txBody>
          <a:bodyPr/>
          <a:lstStyle>
            <a:lvl1pPr>
              <a:defRPr/>
            </a:lvl1pPr>
          </a:lstStyle>
          <a:p>
            <a:pPr lvl="0"/>
            <a:fld id="{DD4281AE-7B9D-D041-A4CC-5C35EE5484C7}" type="datetime1">
              <a:rPr lang="it-IT"/>
              <a:pPr lvl="0"/>
              <a:t>30/12/2025</a:t>
            </a:fld>
            <a:endParaRPr lang="it-IT"/>
          </a:p>
        </p:txBody>
      </p:sp>
      <p:sp>
        <p:nvSpPr>
          <p:cNvPr id="5" name="Footer Placeholder 4">
            <a:extLst>
              <a:ext uri="{FF2B5EF4-FFF2-40B4-BE49-F238E27FC236}">
                <a16:creationId xmlns:a16="http://schemas.microsoft.com/office/drawing/2014/main" xmlns="" id="{D105B60A-3D0B-A89A-4493-D5CBC0504366}"/>
              </a:ext>
            </a:extLst>
          </p:cNvPr>
          <p:cNvSpPr txBox="1">
            <a:spLocks noGrp="1"/>
          </p:cNvSpPr>
          <p:nvPr>
            <p:ph type="ftr" sz="quarter" idx="9"/>
          </p:nvPr>
        </p:nvSpPr>
        <p:spPr/>
        <p:txBody>
          <a:bodyPr/>
          <a:lstStyle>
            <a:lvl1pPr>
              <a:defRPr/>
            </a:lvl1pPr>
          </a:lstStyle>
          <a:p>
            <a:pPr lvl="0"/>
            <a:endParaRPr lang="it-IT"/>
          </a:p>
        </p:txBody>
      </p:sp>
      <p:sp>
        <p:nvSpPr>
          <p:cNvPr id="6" name="Slide Number Placeholder 5">
            <a:extLst>
              <a:ext uri="{FF2B5EF4-FFF2-40B4-BE49-F238E27FC236}">
                <a16:creationId xmlns:a16="http://schemas.microsoft.com/office/drawing/2014/main" xmlns="" id="{48A23CA2-B07F-A906-3F6D-4C49AAF4321D}"/>
              </a:ext>
            </a:extLst>
          </p:cNvPr>
          <p:cNvSpPr txBox="1">
            <a:spLocks noGrp="1"/>
          </p:cNvSpPr>
          <p:nvPr>
            <p:ph type="sldNum" sz="quarter" idx="8"/>
          </p:nvPr>
        </p:nvSpPr>
        <p:spPr/>
        <p:txBody>
          <a:bodyPr/>
          <a:lstStyle>
            <a:lvl1pPr>
              <a:defRPr/>
            </a:lvl1pPr>
          </a:lstStyle>
          <a:p>
            <a:pPr lvl="0"/>
            <a:fld id="{29105C0A-67D7-1644-B31E-EA1F1818E287}" type="slidenum">
              <a:t>‹N›</a:t>
            </a:fld>
            <a:endParaRPr lang="it-IT"/>
          </a:p>
        </p:txBody>
      </p:sp>
      <p:cxnSp>
        <p:nvCxnSpPr>
          <p:cNvPr id="7" name="Straight Connector 7">
            <a:extLst>
              <a:ext uri="{FF2B5EF4-FFF2-40B4-BE49-F238E27FC236}">
                <a16:creationId xmlns:a16="http://schemas.microsoft.com/office/drawing/2014/main" xmlns="" id="{811E1DCD-D59A-6047-EBA3-FFC034E47734}"/>
              </a:ext>
            </a:extLst>
          </p:cNvPr>
          <p:cNvCxnSpPr/>
          <p:nvPr/>
        </p:nvCxnSpPr>
        <p:spPr>
          <a:xfrm>
            <a:off x="685800" y="3398523"/>
            <a:ext cx="7848596" cy="1581"/>
          </a:xfrm>
          <a:prstGeom prst="straightConnector1">
            <a:avLst/>
          </a:prstGeom>
          <a:noFill/>
          <a:ln w="19046">
            <a:solidFill>
              <a:srgbClr val="1F497D"/>
            </a:solidFill>
            <a:prstDash val="solid"/>
          </a:ln>
        </p:spPr>
      </p:cxnSp>
    </p:spTree>
    <p:extLst>
      <p:ext uri="{BB962C8B-B14F-4D97-AF65-F5344CB8AC3E}">
        <p14:creationId xmlns:p14="http://schemas.microsoft.com/office/powerpoint/2010/main" val="2089572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F6C6EA-9A4C-02B1-A118-F301AB8AFFA6}"/>
              </a:ext>
            </a:extLst>
          </p:cNvPr>
          <p:cNvSpPr txBox="1">
            <a:spLocks noGrp="1"/>
          </p:cNvSpPr>
          <p:nvPr>
            <p:ph type="title"/>
          </p:nvPr>
        </p:nvSpPr>
        <p:spPr/>
        <p:txBody>
          <a:bodyPr/>
          <a:lstStyle>
            <a:lvl1pPr>
              <a:defRPr/>
            </a:lvl1pPr>
          </a:lstStyle>
          <a:p>
            <a:pPr lvl="0"/>
            <a:r>
              <a:rPr lang="it-IT"/>
              <a:t>Fare clic per modificare lo stile del titolo</a:t>
            </a:r>
            <a:endParaRPr lang="en-US"/>
          </a:p>
        </p:txBody>
      </p:sp>
      <p:sp>
        <p:nvSpPr>
          <p:cNvPr id="3" name="Content Placeholder 2">
            <a:extLst>
              <a:ext uri="{FF2B5EF4-FFF2-40B4-BE49-F238E27FC236}">
                <a16:creationId xmlns:a16="http://schemas.microsoft.com/office/drawing/2014/main" xmlns="" id="{1D53019B-C23C-2CDC-8D29-9B198F118694}"/>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xmlns="" id="{FBD33CF7-D573-81EE-E6CA-6CD9651645EB}"/>
              </a:ext>
            </a:extLst>
          </p:cNvPr>
          <p:cNvSpPr txBox="1">
            <a:spLocks noGrp="1"/>
          </p:cNvSpPr>
          <p:nvPr>
            <p:ph type="dt" sz="half" idx="7"/>
          </p:nvPr>
        </p:nvSpPr>
        <p:spPr/>
        <p:txBody>
          <a:bodyPr/>
          <a:lstStyle>
            <a:lvl1pPr>
              <a:defRPr/>
            </a:lvl1pPr>
          </a:lstStyle>
          <a:p>
            <a:pPr lvl="0"/>
            <a:fld id="{5DF2BB89-D312-D544-B4D2-720D99461B44}" type="datetime1">
              <a:rPr lang="it-IT"/>
              <a:pPr lvl="0"/>
              <a:t>30/12/2025</a:t>
            </a:fld>
            <a:endParaRPr lang="it-IT"/>
          </a:p>
        </p:txBody>
      </p:sp>
      <p:sp>
        <p:nvSpPr>
          <p:cNvPr id="5" name="Footer Placeholder 4">
            <a:extLst>
              <a:ext uri="{FF2B5EF4-FFF2-40B4-BE49-F238E27FC236}">
                <a16:creationId xmlns:a16="http://schemas.microsoft.com/office/drawing/2014/main" xmlns="" id="{6814508D-2D82-43FF-1B3D-A1904D51C989}"/>
              </a:ext>
            </a:extLst>
          </p:cNvPr>
          <p:cNvSpPr txBox="1">
            <a:spLocks noGrp="1"/>
          </p:cNvSpPr>
          <p:nvPr>
            <p:ph type="ftr" sz="quarter" idx="9"/>
          </p:nvPr>
        </p:nvSpPr>
        <p:spPr/>
        <p:txBody>
          <a:bodyPr/>
          <a:lstStyle>
            <a:lvl1pPr>
              <a:defRPr/>
            </a:lvl1pPr>
          </a:lstStyle>
          <a:p>
            <a:pPr lvl="0"/>
            <a:endParaRPr lang="it-IT"/>
          </a:p>
        </p:txBody>
      </p:sp>
      <p:sp>
        <p:nvSpPr>
          <p:cNvPr id="6" name="Slide Number Placeholder 5">
            <a:extLst>
              <a:ext uri="{FF2B5EF4-FFF2-40B4-BE49-F238E27FC236}">
                <a16:creationId xmlns:a16="http://schemas.microsoft.com/office/drawing/2014/main" xmlns="" id="{44E9CF8B-C43D-A429-1B32-B1DEF574290F}"/>
              </a:ext>
            </a:extLst>
          </p:cNvPr>
          <p:cNvSpPr txBox="1">
            <a:spLocks noGrp="1"/>
          </p:cNvSpPr>
          <p:nvPr>
            <p:ph type="sldNum" sz="quarter" idx="8"/>
          </p:nvPr>
        </p:nvSpPr>
        <p:spPr/>
        <p:txBody>
          <a:bodyPr/>
          <a:lstStyle>
            <a:lvl1pPr>
              <a:defRPr/>
            </a:lvl1pPr>
          </a:lstStyle>
          <a:p>
            <a:pPr lvl="0"/>
            <a:fld id="{B216AC3E-5521-0C4B-A966-A9751BEE3832}" type="slidenum">
              <a:t>‹N›</a:t>
            </a:fld>
            <a:endParaRPr lang="it-IT"/>
          </a:p>
        </p:txBody>
      </p:sp>
    </p:spTree>
    <p:extLst>
      <p:ext uri="{BB962C8B-B14F-4D97-AF65-F5344CB8AC3E}">
        <p14:creationId xmlns:p14="http://schemas.microsoft.com/office/powerpoint/2010/main" val="225074523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bg>
      <p:bgPr>
        <a:solidFill>
          <a:srgbClr val="1F497D"/>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91800E3-CC3F-50FD-F165-B38A2C619B76}"/>
              </a:ext>
            </a:extLst>
          </p:cNvPr>
          <p:cNvSpPr txBox="1">
            <a:spLocks noGrp="1"/>
          </p:cNvSpPr>
          <p:nvPr>
            <p:ph type="title"/>
          </p:nvPr>
        </p:nvSpPr>
        <p:spPr>
          <a:xfrm>
            <a:off x="722311" y="2362196"/>
            <a:ext cx="7772400" cy="2200275"/>
          </a:xfrm>
        </p:spPr>
        <p:txBody>
          <a:bodyPr anchor="b"/>
          <a:lstStyle>
            <a:lvl1pPr>
              <a:defRPr sz="4800" cap="all">
                <a:solidFill>
                  <a:srgbClr val="EEECE1"/>
                </a:solidFill>
              </a:defRPr>
            </a:lvl1pPr>
          </a:lstStyle>
          <a:p>
            <a:pPr lvl="0"/>
            <a:r>
              <a:rPr lang="it-IT"/>
              <a:t>Fare clic per modificare lo stile del titolo</a:t>
            </a:r>
            <a:endParaRPr lang="en-US"/>
          </a:p>
        </p:txBody>
      </p:sp>
      <p:sp>
        <p:nvSpPr>
          <p:cNvPr id="3" name="Text Placeholder 2">
            <a:extLst>
              <a:ext uri="{FF2B5EF4-FFF2-40B4-BE49-F238E27FC236}">
                <a16:creationId xmlns:a16="http://schemas.microsoft.com/office/drawing/2014/main" xmlns="" id="{202A0709-DC62-FA59-F985-3E76E0B08CC1}"/>
              </a:ext>
            </a:extLst>
          </p:cNvPr>
          <p:cNvSpPr txBox="1">
            <a:spLocks noGrp="1"/>
          </p:cNvSpPr>
          <p:nvPr>
            <p:ph type="body" idx="1"/>
          </p:nvPr>
        </p:nvSpPr>
        <p:spPr>
          <a:xfrm>
            <a:off x="722311" y="4626864"/>
            <a:ext cx="7772400" cy="1500182"/>
          </a:xfrm>
        </p:spPr>
        <p:txBody>
          <a:bodyPr/>
          <a:lstStyle>
            <a:lvl1pPr marL="0" indent="0">
              <a:buNone/>
              <a:defRPr>
                <a:solidFill>
                  <a:srgbClr val="EEECE1"/>
                </a:solidFill>
              </a:defRPr>
            </a:lvl1pPr>
          </a:lstStyle>
          <a:p>
            <a:pPr lvl="0"/>
            <a:r>
              <a:rPr lang="it-IT"/>
              <a:t>Fare clic per modificare stili del testo dello schema</a:t>
            </a:r>
          </a:p>
        </p:txBody>
      </p:sp>
      <p:sp>
        <p:nvSpPr>
          <p:cNvPr id="4" name="Date Placeholder 3">
            <a:extLst>
              <a:ext uri="{FF2B5EF4-FFF2-40B4-BE49-F238E27FC236}">
                <a16:creationId xmlns:a16="http://schemas.microsoft.com/office/drawing/2014/main" xmlns="" id="{4F9C221A-03B6-D33B-B923-DC0BE7D7313A}"/>
              </a:ext>
            </a:extLst>
          </p:cNvPr>
          <p:cNvSpPr txBox="1">
            <a:spLocks noGrp="1"/>
          </p:cNvSpPr>
          <p:nvPr>
            <p:ph type="dt" sz="half" idx="7"/>
          </p:nvPr>
        </p:nvSpPr>
        <p:spPr/>
        <p:txBody>
          <a:bodyPr/>
          <a:lstStyle>
            <a:lvl1pPr>
              <a:defRPr/>
            </a:lvl1pPr>
          </a:lstStyle>
          <a:p>
            <a:pPr lvl="0"/>
            <a:fld id="{C817B0F0-4396-9B4E-811F-5D37A9945927}" type="datetime1">
              <a:rPr lang="it-IT"/>
              <a:pPr lvl="0"/>
              <a:t>30/12/2025</a:t>
            </a:fld>
            <a:endParaRPr lang="it-IT"/>
          </a:p>
        </p:txBody>
      </p:sp>
      <p:sp>
        <p:nvSpPr>
          <p:cNvPr id="5" name="Footer Placeholder 4">
            <a:extLst>
              <a:ext uri="{FF2B5EF4-FFF2-40B4-BE49-F238E27FC236}">
                <a16:creationId xmlns:a16="http://schemas.microsoft.com/office/drawing/2014/main" xmlns="" id="{81670C03-1193-9693-3CD0-8FC5FAA50964}"/>
              </a:ext>
            </a:extLst>
          </p:cNvPr>
          <p:cNvSpPr txBox="1">
            <a:spLocks noGrp="1"/>
          </p:cNvSpPr>
          <p:nvPr>
            <p:ph type="ftr" sz="quarter" idx="9"/>
          </p:nvPr>
        </p:nvSpPr>
        <p:spPr/>
        <p:txBody>
          <a:bodyPr/>
          <a:lstStyle>
            <a:lvl1pPr>
              <a:defRPr/>
            </a:lvl1pPr>
          </a:lstStyle>
          <a:p>
            <a:pPr lvl="0"/>
            <a:endParaRPr lang="it-IT"/>
          </a:p>
        </p:txBody>
      </p:sp>
      <p:sp>
        <p:nvSpPr>
          <p:cNvPr id="6" name="Slide Number Placeholder 5">
            <a:extLst>
              <a:ext uri="{FF2B5EF4-FFF2-40B4-BE49-F238E27FC236}">
                <a16:creationId xmlns:a16="http://schemas.microsoft.com/office/drawing/2014/main" xmlns="" id="{9AF54660-A538-3B24-8AA1-FFB56B2E5980}"/>
              </a:ext>
            </a:extLst>
          </p:cNvPr>
          <p:cNvSpPr txBox="1">
            <a:spLocks noGrp="1"/>
          </p:cNvSpPr>
          <p:nvPr>
            <p:ph type="sldNum" sz="quarter" idx="8"/>
          </p:nvPr>
        </p:nvSpPr>
        <p:spPr/>
        <p:txBody>
          <a:bodyPr/>
          <a:lstStyle>
            <a:lvl1pPr>
              <a:defRPr/>
            </a:lvl1pPr>
          </a:lstStyle>
          <a:p>
            <a:pPr lvl="0"/>
            <a:fld id="{3704F5AC-8C56-1840-9F38-B67EC7297BBC}" type="slidenum">
              <a:t>‹N›</a:t>
            </a:fld>
            <a:endParaRPr lang="it-IT"/>
          </a:p>
        </p:txBody>
      </p:sp>
      <p:cxnSp>
        <p:nvCxnSpPr>
          <p:cNvPr id="7" name="Straight Connector 6">
            <a:extLst>
              <a:ext uri="{FF2B5EF4-FFF2-40B4-BE49-F238E27FC236}">
                <a16:creationId xmlns:a16="http://schemas.microsoft.com/office/drawing/2014/main" xmlns="" id="{D308C9E3-78E9-EF26-BAD8-2F2F8B087502}"/>
              </a:ext>
            </a:extLst>
          </p:cNvPr>
          <p:cNvCxnSpPr/>
          <p:nvPr/>
        </p:nvCxnSpPr>
        <p:spPr>
          <a:xfrm>
            <a:off x="731520" y="4599432"/>
            <a:ext cx="7848596" cy="1591"/>
          </a:xfrm>
          <a:prstGeom prst="straightConnector1">
            <a:avLst/>
          </a:prstGeom>
          <a:noFill/>
          <a:ln w="19046">
            <a:solidFill>
              <a:srgbClr val="EEECE1"/>
            </a:solidFill>
            <a:prstDash val="solid"/>
          </a:ln>
        </p:spPr>
      </p:cxnSp>
    </p:spTree>
    <p:extLst>
      <p:ext uri="{BB962C8B-B14F-4D97-AF65-F5344CB8AC3E}">
        <p14:creationId xmlns:p14="http://schemas.microsoft.com/office/powerpoint/2010/main" val="5106416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F88F40-71BE-DAAF-7ABA-6F1549040F55}"/>
              </a:ext>
            </a:extLst>
          </p:cNvPr>
          <p:cNvSpPr txBox="1">
            <a:spLocks noGrp="1"/>
          </p:cNvSpPr>
          <p:nvPr>
            <p:ph type="title"/>
          </p:nvPr>
        </p:nvSpPr>
        <p:spPr/>
        <p:txBody>
          <a:bodyPr/>
          <a:lstStyle>
            <a:lvl1pPr>
              <a:defRPr/>
            </a:lvl1pPr>
          </a:lstStyle>
          <a:p>
            <a:pPr lvl="0"/>
            <a:r>
              <a:rPr lang="it-IT"/>
              <a:t>Fare clic per modificare lo stile del titolo</a:t>
            </a:r>
            <a:endParaRPr lang="en-US"/>
          </a:p>
        </p:txBody>
      </p:sp>
      <p:sp>
        <p:nvSpPr>
          <p:cNvPr id="3" name="Content Placeholder 2">
            <a:extLst>
              <a:ext uri="{FF2B5EF4-FFF2-40B4-BE49-F238E27FC236}">
                <a16:creationId xmlns:a16="http://schemas.microsoft.com/office/drawing/2014/main" xmlns="" id="{0ACC0534-91A1-562D-9F99-36DCEC4E94CD}"/>
              </a:ext>
            </a:extLst>
          </p:cNvPr>
          <p:cNvSpPr txBox="1">
            <a:spLocks noGrp="1"/>
          </p:cNvSpPr>
          <p:nvPr>
            <p:ph idx="1"/>
          </p:nvPr>
        </p:nvSpPr>
        <p:spPr>
          <a:xfrm>
            <a:off x="457200" y="1673352"/>
            <a:ext cx="4038603" cy="4718304"/>
          </a:xfrm>
        </p:spPr>
        <p:txBody>
          <a:bodyPr/>
          <a:lstStyle>
            <a:lvl1pPr>
              <a:spcBef>
                <a:spcPts val="700"/>
              </a:spcBef>
              <a:defRPr sz="2800"/>
            </a:lvl1pPr>
            <a:lvl2pPr>
              <a:spcBef>
                <a:spcPts val="600"/>
              </a:spcBef>
              <a:defRPr sz="2400"/>
            </a:lvl2pPr>
            <a:lvl3pPr>
              <a:spcBef>
                <a:spcPts val="500"/>
              </a:spcBef>
              <a:defRPr sz="2000"/>
            </a:lvl3pPr>
            <a:lvl4pPr>
              <a:defRPr sz="1800"/>
            </a:lvl4pPr>
            <a:lvl5pPr>
              <a:spcBef>
                <a:spcPts val="400"/>
              </a:spcBef>
              <a:defRPr sz="18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a:extLst>
              <a:ext uri="{FF2B5EF4-FFF2-40B4-BE49-F238E27FC236}">
                <a16:creationId xmlns:a16="http://schemas.microsoft.com/office/drawing/2014/main" xmlns="" id="{B234DE43-E730-EF2B-F612-EE0BA4268BE7}"/>
              </a:ext>
            </a:extLst>
          </p:cNvPr>
          <p:cNvSpPr txBox="1">
            <a:spLocks noGrp="1"/>
          </p:cNvSpPr>
          <p:nvPr>
            <p:ph idx="2"/>
          </p:nvPr>
        </p:nvSpPr>
        <p:spPr>
          <a:xfrm>
            <a:off x="4648196" y="1673352"/>
            <a:ext cx="4038603" cy="4718304"/>
          </a:xfrm>
        </p:spPr>
        <p:txBody>
          <a:bodyPr/>
          <a:lstStyle>
            <a:lvl1pPr>
              <a:spcBef>
                <a:spcPts val="700"/>
              </a:spcBef>
              <a:defRPr sz="2800"/>
            </a:lvl1pPr>
            <a:lvl2pPr>
              <a:spcBef>
                <a:spcPts val="600"/>
              </a:spcBef>
              <a:defRPr sz="2400"/>
            </a:lvl2pPr>
            <a:lvl3pPr>
              <a:spcBef>
                <a:spcPts val="500"/>
              </a:spcBef>
              <a:defRPr sz="2000"/>
            </a:lvl3pPr>
            <a:lvl4pPr>
              <a:defRPr sz="1800"/>
            </a:lvl4pPr>
            <a:lvl5pPr>
              <a:spcBef>
                <a:spcPts val="400"/>
              </a:spcBef>
              <a:defRPr sz="18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a:extLst>
              <a:ext uri="{FF2B5EF4-FFF2-40B4-BE49-F238E27FC236}">
                <a16:creationId xmlns:a16="http://schemas.microsoft.com/office/drawing/2014/main" xmlns="" id="{A29A8D35-471E-0E7A-FCBB-6B7923F50BCC}"/>
              </a:ext>
            </a:extLst>
          </p:cNvPr>
          <p:cNvSpPr txBox="1">
            <a:spLocks noGrp="1"/>
          </p:cNvSpPr>
          <p:nvPr>
            <p:ph type="dt" sz="half" idx="7"/>
          </p:nvPr>
        </p:nvSpPr>
        <p:spPr/>
        <p:txBody>
          <a:bodyPr/>
          <a:lstStyle>
            <a:lvl1pPr>
              <a:defRPr/>
            </a:lvl1pPr>
          </a:lstStyle>
          <a:p>
            <a:pPr lvl="0"/>
            <a:fld id="{294DE2D3-2E4B-6144-8988-ABD05FDFEDCB}" type="datetime1">
              <a:rPr lang="it-IT"/>
              <a:pPr lvl="0"/>
              <a:t>30/12/2025</a:t>
            </a:fld>
            <a:endParaRPr lang="it-IT"/>
          </a:p>
        </p:txBody>
      </p:sp>
      <p:sp>
        <p:nvSpPr>
          <p:cNvPr id="6" name="Footer Placeholder 5">
            <a:extLst>
              <a:ext uri="{FF2B5EF4-FFF2-40B4-BE49-F238E27FC236}">
                <a16:creationId xmlns:a16="http://schemas.microsoft.com/office/drawing/2014/main" xmlns="" id="{BFA3A409-43E3-B5AF-FBA3-7D7EAAA89982}"/>
              </a:ext>
            </a:extLst>
          </p:cNvPr>
          <p:cNvSpPr txBox="1">
            <a:spLocks noGrp="1"/>
          </p:cNvSpPr>
          <p:nvPr>
            <p:ph type="ftr" sz="quarter" idx="9"/>
          </p:nvPr>
        </p:nvSpPr>
        <p:spPr/>
        <p:txBody>
          <a:bodyPr/>
          <a:lstStyle>
            <a:lvl1pPr>
              <a:defRPr/>
            </a:lvl1pPr>
          </a:lstStyle>
          <a:p>
            <a:pPr lvl="0"/>
            <a:endParaRPr lang="it-IT"/>
          </a:p>
        </p:txBody>
      </p:sp>
      <p:sp>
        <p:nvSpPr>
          <p:cNvPr id="7" name="Slide Number Placeholder 6">
            <a:extLst>
              <a:ext uri="{FF2B5EF4-FFF2-40B4-BE49-F238E27FC236}">
                <a16:creationId xmlns:a16="http://schemas.microsoft.com/office/drawing/2014/main" xmlns="" id="{11C9FBF0-C691-84ED-A2A1-C9BBA7CC2492}"/>
              </a:ext>
            </a:extLst>
          </p:cNvPr>
          <p:cNvSpPr txBox="1">
            <a:spLocks noGrp="1"/>
          </p:cNvSpPr>
          <p:nvPr>
            <p:ph type="sldNum" sz="quarter" idx="8"/>
          </p:nvPr>
        </p:nvSpPr>
        <p:spPr/>
        <p:txBody>
          <a:bodyPr/>
          <a:lstStyle>
            <a:lvl1pPr>
              <a:defRPr/>
            </a:lvl1pPr>
          </a:lstStyle>
          <a:p>
            <a:pPr lvl="0"/>
            <a:fld id="{00A2AB79-9530-AA4B-9BA2-353E0508111A}" type="slidenum">
              <a:t>‹N›</a:t>
            </a:fld>
            <a:endParaRPr lang="it-IT"/>
          </a:p>
        </p:txBody>
      </p:sp>
    </p:spTree>
    <p:extLst>
      <p:ext uri="{BB962C8B-B14F-4D97-AF65-F5344CB8AC3E}">
        <p14:creationId xmlns:p14="http://schemas.microsoft.com/office/powerpoint/2010/main" val="2082809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595728-768F-19D5-11BF-A75BBC6E3B88}"/>
              </a:ext>
            </a:extLst>
          </p:cNvPr>
          <p:cNvSpPr txBox="1">
            <a:spLocks noGrp="1"/>
          </p:cNvSpPr>
          <p:nvPr>
            <p:ph type="title"/>
          </p:nvPr>
        </p:nvSpPr>
        <p:spPr/>
        <p:txBody>
          <a:bodyPr/>
          <a:lstStyle>
            <a:lvl1pPr>
              <a:defRPr/>
            </a:lvl1pPr>
          </a:lstStyle>
          <a:p>
            <a:pPr lvl="0"/>
            <a:r>
              <a:rPr lang="it-IT"/>
              <a:t>Fare clic per modificare lo stile del titolo</a:t>
            </a:r>
            <a:endParaRPr lang="en-US"/>
          </a:p>
        </p:txBody>
      </p:sp>
      <p:sp>
        <p:nvSpPr>
          <p:cNvPr id="3" name="Text Placeholder 2">
            <a:extLst>
              <a:ext uri="{FF2B5EF4-FFF2-40B4-BE49-F238E27FC236}">
                <a16:creationId xmlns:a16="http://schemas.microsoft.com/office/drawing/2014/main" xmlns="" id="{8AB4BB78-B9D1-EDD5-73EE-6D55B3DF8002}"/>
              </a:ext>
            </a:extLst>
          </p:cNvPr>
          <p:cNvSpPr txBox="1">
            <a:spLocks noGrp="1"/>
          </p:cNvSpPr>
          <p:nvPr>
            <p:ph type="body" idx="1"/>
          </p:nvPr>
        </p:nvSpPr>
        <p:spPr>
          <a:xfrm>
            <a:off x="457200" y="1676396"/>
            <a:ext cx="3931920" cy="639759"/>
          </a:xfrm>
        </p:spPr>
        <p:txBody>
          <a:bodyPr anchor="ctr" anchorCtr="1"/>
          <a:lstStyle>
            <a:lvl1pPr marL="0" indent="0" algn="ctr">
              <a:spcBef>
                <a:spcPts val="500"/>
              </a:spcBef>
              <a:buNone/>
              <a:defRPr sz="2000">
                <a:solidFill>
                  <a:srgbClr val="1F497D"/>
                </a:solidFill>
              </a:defRPr>
            </a:lvl1pPr>
          </a:lstStyle>
          <a:p>
            <a:pPr lvl="0"/>
            <a:r>
              <a:rPr lang="it-IT"/>
              <a:t>Fare clic per modificare stili del testo dello schema</a:t>
            </a:r>
          </a:p>
        </p:txBody>
      </p:sp>
      <p:sp>
        <p:nvSpPr>
          <p:cNvPr id="4" name="Content Placeholder 3">
            <a:extLst>
              <a:ext uri="{FF2B5EF4-FFF2-40B4-BE49-F238E27FC236}">
                <a16:creationId xmlns:a16="http://schemas.microsoft.com/office/drawing/2014/main" xmlns="" id="{F7AB4115-39B1-CED2-0CA6-68C7049647BA}"/>
              </a:ext>
            </a:extLst>
          </p:cNvPr>
          <p:cNvSpPr txBox="1">
            <a:spLocks noGrp="1"/>
          </p:cNvSpPr>
          <p:nvPr>
            <p:ph idx="2"/>
          </p:nvPr>
        </p:nvSpPr>
        <p:spPr>
          <a:xfrm>
            <a:off x="457200" y="2438403"/>
            <a:ext cx="3931920" cy="3951286"/>
          </a:xfrm>
        </p:spPr>
        <p:txBody>
          <a:bodyPr/>
          <a:lstStyle>
            <a:lvl1pPr>
              <a:defRPr/>
            </a:lvl1pPr>
            <a:lvl2pPr>
              <a:defRPr/>
            </a:lvl2pPr>
            <a:lvl3pPr>
              <a:defRPr/>
            </a:lvl3pPr>
            <a:lvl4pPr>
              <a:defRPr/>
            </a:lvl4pPr>
            <a:lvl5pPr>
              <a:spcBef>
                <a:spcPts val="400"/>
              </a:spcBef>
              <a:defRPr sz="16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a:extLst>
              <a:ext uri="{FF2B5EF4-FFF2-40B4-BE49-F238E27FC236}">
                <a16:creationId xmlns:a16="http://schemas.microsoft.com/office/drawing/2014/main" xmlns="" id="{576C1705-DFDF-4C58-4C41-140660B4B879}"/>
              </a:ext>
            </a:extLst>
          </p:cNvPr>
          <p:cNvSpPr txBox="1">
            <a:spLocks noGrp="1"/>
          </p:cNvSpPr>
          <p:nvPr>
            <p:ph type="body" idx="3"/>
          </p:nvPr>
        </p:nvSpPr>
        <p:spPr>
          <a:xfrm>
            <a:off x="4754880" y="1676396"/>
            <a:ext cx="3931920" cy="639759"/>
          </a:xfrm>
        </p:spPr>
        <p:txBody>
          <a:bodyPr anchor="ctr" anchorCtr="1"/>
          <a:lstStyle>
            <a:lvl1pPr marL="0" indent="0" algn="ctr">
              <a:spcBef>
                <a:spcPts val="500"/>
              </a:spcBef>
              <a:buNone/>
              <a:defRPr sz="2000">
                <a:solidFill>
                  <a:srgbClr val="1F497D"/>
                </a:solidFill>
              </a:defRPr>
            </a:lvl1pPr>
          </a:lstStyle>
          <a:p>
            <a:pPr lvl="0"/>
            <a:r>
              <a:rPr lang="it-IT"/>
              <a:t>Fare clic per modificare stili del testo dello schema</a:t>
            </a:r>
          </a:p>
        </p:txBody>
      </p:sp>
      <p:sp>
        <p:nvSpPr>
          <p:cNvPr id="6" name="Content Placeholder 5">
            <a:extLst>
              <a:ext uri="{FF2B5EF4-FFF2-40B4-BE49-F238E27FC236}">
                <a16:creationId xmlns:a16="http://schemas.microsoft.com/office/drawing/2014/main" xmlns="" id="{93C7E805-B837-8765-4932-DD5E0E9FA301}"/>
              </a:ext>
            </a:extLst>
          </p:cNvPr>
          <p:cNvSpPr txBox="1">
            <a:spLocks noGrp="1"/>
          </p:cNvSpPr>
          <p:nvPr>
            <p:ph idx="4"/>
          </p:nvPr>
        </p:nvSpPr>
        <p:spPr>
          <a:xfrm>
            <a:off x="4754880" y="2438403"/>
            <a:ext cx="3931920" cy="3951286"/>
          </a:xfrm>
        </p:spPr>
        <p:txBody>
          <a:bodyPr/>
          <a:lstStyle>
            <a:lvl1pPr>
              <a:defRPr/>
            </a:lvl1pPr>
            <a:lvl2pPr>
              <a:defRPr/>
            </a:lvl2pPr>
            <a:lvl3pPr>
              <a:defRPr/>
            </a:lvl3pPr>
            <a:lvl4pPr>
              <a:defRPr/>
            </a:lvl4pPr>
            <a:lvl5pPr>
              <a:spcBef>
                <a:spcPts val="400"/>
              </a:spcBef>
              <a:defRPr sz="16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a:extLst>
              <a:ext uri="{FF2B5EF4-FFF2-40B4-BE49-F238E27FC236}">
                <a16:creationId xmlns:a16="http://schemas.microsoft.com/office/drawing/2014/main" xmlns="" id="{802FE97A-A810-FBE0-CBE7-6DB7F2A391EE}"/>
              </a:ext>
            </a:extLst>
          </p:cNvPr>
          <p:cNvSpPr txBox="1">
            <a:spLocks noGrp="1"/>
          </p:cNvSpPr>
          <p:nvPr>
            <p:ph type="dt" sz="half" idx="7"/>
          </p:nvPr>
        </p:nvSpPr>
        <p:spPr/>
        <p:txBody>
          <a:bodyPr/>
          <a:lstStyle>
            <a:lvl1pPr>
              <a:defRPr/>
            </a:lvl1pPr>
          </a:lstStyle>
          <a:p>
            <a:pPr lvl="0"/>
            <a:fld id="{66FA3589-229D-634C-831F-93BBD08BB4BC}" type="datetime1">
              <a:rPr lang="it-IT"/>
              <a:pPr lvl="0"/>
              <a:t>30/12/2025</a:t>
            </a:fld>
            <a:endParaRPr lang="it-IT"/>
          </a:p>
        </p:txBody>
      </p:sp>
      <p:sp>
        <p:nvSpPr>
          <p:cNvPr id="8" name="Footer Placeholder 7">
            <a:extLst>
              <a:ext uri="{FF2B5EF4-FFF2-40B4-BE49-F238E27FC236}">
                <a16:creationId xmlns:a16="http://schemas.microsoft.com/office/drawing/2014/main" xmlns="" id="{6D394868-7B9A-557C-3656-98841973DD47}"/>
              </a:ext>
            </a:extLst>
          </p:cNvPr>
          <p:cNvSpPr txBox="1">
            <a:spLocks noGrp="1"/>
          </p:cNvSpPr>
          <p:nvPr>
            <p:ph type="ftr" sz="quarter" idx="9"/>
          </p:nvPr>
        </p:nvSpPr>
        <p:spPr/>
        <p:txBody>
          <a:bodyPr/>
          <a:lstStyle>
            <a:lvl1pPr>
              <a:defRPr/>
            </a:lvl1pPr>
          </a:lstStyle>
          <a:p>
            <a:pPr lvl="0"/>
            <a:endParaRPr lang="it-IT"/>
          </a:p>
        </p:txBody>
      </p:sp>
      <p:sp>
        <p:nvSpPr>
          <p:cNvPr id="9" name="Slide Number Placeholder 8">
            <a:extLst>
              <a:ext uri="{FF2B5EF4-FFF2-40B4-BE49-F238E27FC236}">
                <a16:creationId xmlns:a16="http://schemas.microsoft.com/office/drawing/2014/main" xmlns="" id="{FE07AC1A-1513-7616-6965-F2FF7DD2A773}"/>
              </a:ext>
            </a:extLst>
          </p:cNvPr>
          <p:cNvSpPr txBox="1">
            <a:spLocks noGrp="1"/>
          </p:cNvSpPr>
          <p:nvPr>
            <p:ph type="sldNum" sz="quarter" idx="8"/>
          </p:nvPr>
        </p:nvSpPr>
        <p:spPr/>
        <p:txBody>
          <a:bodyPr/>
          <a:lstStyle>
            <a:lvl1pPr>
              <a:defRPr/>
            </a:lvl1pPr>
          </a:lstStyle>
          <a:p>
            <a:pPr lvl="0"/>
            <a:fld id="{9A2EF83D-AC76-0D4B-A267-0C07E6AA56E0}" type="slidenum">
              <a:t>‹N›</a:t>
            </a:fld>
            <a:endParaRPr lang="it-IT"/>
          </a:p>
        </p:txBody>
      </p:sp>
      <p:cxnSp>
        <p:nvCxnSpPr>
          <p:cNvPr id="10" name="Straight Connector 10">
            <a:extLst>
              <a:ext uri="{FF2B5EF4-FFF2-40B4-BE49-F238E27FC236}">
                <a16:creationId xmlns:a16="http://schemas.microsoft.com/office/drawing/2014/main" xmlns="" id="{F44937F2-C1FF-51C6-9B57-75505F239B1B}"/>
              </a:ext>
            </a:extLst>
          </p:cNvPr>
          <p:cNvCxnSpPr/>
          <p:nvPr/>
        </p:nvCxnSpPr>
        <p:spPr>
          <a:xfrm rot="5400013">
            <a:off x="2217813" y="4045826"/>
            <a:ext cx="4709160" cy="787"/>
          </a:xfrm>
          <a:prstGeom prst="straightConnector1">
            <a:avLst/>
          </a:prstGeom>
          <a:noFill/>
          <a:ln w="19046">
            <a:solidFill>
              <a:srgbClr val="1F497D"/>
            </a:solidFill>
            <a:prstDash val="solid"/>
          </a:ln>
        </p:spPr>
      </p:cxnSp>
    </p:spTree>
    <p:extLst>
      <p:ext uri="{BB962C8B-B14F-4D97-AF65-F5344CB8AC3E}">
        <p14:creationId xmlns:p14="http://schemas.microsoft.com/office/powerpoint/2010/main" val="1435190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DD3E49-CBC6-6557-621A-7ED27BCCAFD2}"/>
              </a:ext>
            </a:extLst>
          </p:cNvPr>
          <p:cNvSpPr txBox="1">
            <a:spLocks noGrp="1"/>
          </p:cNvSpPr>
          <p:nvPr>
            <p:ph type="title"/>
          </p:nvPr>
        </p:nvSpPr>
        <p:spPr/>
        <p:txBody>
          <a:bodyPr/>
          <a:lstStyle>
            <a:lvl1pPr>
              <a:defRPr/>
            </a:lvl1pPr>
          </a:lstStyle>
          <a:p>
            <a:pPr lvl="0"/>
            <a:r>
              <a:rPr lang="it-IT"/>
              <a:t>Fare clic per modificare lo stile del titolo</a:t>
            </a:r>
            <a:endParaRPr lang="en-US"/>
          </a:p>
        </p:txBody>
      </p:sp>
      <p:sp>
        <p:nvSpPr>
          <p:cNvPr id="3" name="Date Placeholder 2">
            <a:extLst>
              <a:ext uri="{FF2B5EF4-FFF2-40B4-BE49-F238E27FC236}">
                <a16:creationId xmlns:a16="http://schemas.microsoft.com/office/drawing/2014/main" xmlns="" id="{FE68AF0C-A849-FD20-2292-C1E0297253B3}"/>
              </a:ext>
            </a:extLst>
          </p:cNvPr>
          <p:cNvSpPr txBox="1">
            <a:spLocks noGrp="1"/>
          </p:cNvSpPr>
          <p:nvPr>
            <p:ph type="dt" sz="half" idx="7"/>
          </p:nvPr>
        </p:nvSpPr>
        <p:spPr/>
        <p:txBody>
          <a:bodyPr/>
          <a:lstStyle>
            <a:lvl1pPr>
              <a:defRPr/>
            </a:lvl1pPr>
          </a:lstStyle>
          <a:p>
            <a:pPr lvl="0"/>
            <a:fld id="{3501AAE3-0C22-E048-8742-500BB39D57CE}" type="datetime1">
              <a:rPr lang="it-IT"/>
              <a:pPr lvl="0"/>
              <a:t>30/12/2025</a:t>
            </a:fld>
            <a:endParaRPr lang="it-IT"/>
          </a:p>
        </p:txBody>
      </p:sp>
      <p:sp>
        <p:nvSpPr>
          <p:cNvPr id="4" name="Footer Placeholder 3">
            <a:extLst>
              <a:ext uri="{FF2B5EF4-FFF2-40B4-BE49-F238E27FC236}">
                <a16:creationId xmlns:a16="http://schemas.microsoft.com/office/drawing/2014/main" xmlns="" id="{FF79D0B3-F4EA-7B20-6D66-018105BD4E24}"/>
              </a:ext>
            </a:extLst>
          </p:cNvPr>
          <p:cNvSpPr txBox="1">
            <a:spLocks noGrp="1"/>
          </p:cNvSpPr>
          <p:nvPr>
            <p:ph type="ftr" sz="quarter" idx="9"/>
          </p:nvPr>
        </p:nvSpPr>
        <p:spPr/>
        <p:txBody>
          <a:bodyPr/>
          <a:lstStyle>
            <a:lvl1pPr>
              <a:defRPr/>
            </a:lvl1pPr>
          </a:lstStyle>
          <a:p>
            <a:pPr lvl="0"/>
            <a:endParaRPr lang="it-IT"/>
          </a:p>
        </p:txBody>
      </p:sp>
      <p:sp>
        <p:nvSpPr>
          <p:cNvPr id="5" name="Slide Number Placeholder 4">
            <a:extLst>
              <a:ext uri="{FF2B5EF4-FFF2-40B4-BE49-F238E27FC236}">
                <a16:creationId xmlns:a16="http://schemas.microsoft.com/office/drawing/2014/main" xmlns="" id="{F6CD561F-DC79-72E3-6C63-50BE88EECE28}"/>
              </a:ext>
            </a:extLst>
          </p:cNvPr>
          <p:cNvSpPr txBox="1">
            <a:spLocks noGrp="1"/>
          </p:cNvSpPr>
          <p:nvPr>
            <p:ph type="sldNum" sz="quarter" idx="8"/>
          </p:nvPr>
        </p:nvSpPr>
        <p:spPr/>
        <p:txBody>
          <a:bodyPr/>
          <a:lstStyle>
            <a:lvl1pPr>
              <a:defRPr/>
            </a:lvl1pPr>
          </a:lstStyle>
          <a:p>
            <a:pPr lvl="0"/>
            <a:fld id="{D5594636-0DF3-034C-931C-CEE50042D435}" type="slidenum">
              <a:t>‹N›</a:t>
            </a:fld>
            <a:endParaRPr lang="it-IT"/>
          </a:p>
        </p:txBody>
      </p:sp>
    </p:spTree>
    <p:extLst>
      <p:ext uri="{BB962C8B-B14F-4D97-AF65-F5344CB8AC3E}">
        <p14:creationId xmlns:p14="http://schemas.microsoft.com/office/powerpoint/2010/main" val="777136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A6C9059-4F99-8E1A-483D-B8296BD4CF80}"/>
              </a:ext>
            </a:extLst>
          </p:cNvPr>
          <p:cNvSpPr txBox="1">
            <a:spLocks noGrp="1"/>
          </p:cNvSpPr>
          <p:nvPr>
            <p:ph type="dt" sz="half" idx="7"/>
          </p:nvPr>
        </p:nvSpPr>
        <p:spPr/>
        <p:txBody>
          <a:bodyPr/>
          <a:lstStyle>
            <a:lvl1pPr>
              <a:defRPr/>
            </a:lvl1pPr>
          </a:lstStyle>
          <a:p>
            <a:pPr lvl="0"/>
            <a:fld id="{D16CBF1E-072A-3A4E-8C82-16DDACEC3C27}" type="datetime1">
              <a:rPr lang="it-IT"/>
              <a:pPr lvl="0"/>
              <a:t>30/12/2025</a:t>
            </a:fld>
            <a:endParaRPr lang="it-IT"/>
          </a:p>
        </p:txBody>
      </p:sp>
      <p:sp>
        <p:nvSpPr>
          <p:cNvPr id="3" name="Footer Placeholder 2">
            <a:extLst>
              <a:ext uri="{FF2B5EF4-FFF2-40B4-BE49-F238E27FC236}">
                <a16:creationId xmlns:a16="http://schemas.microsoft.com/office/drawing/2014/main" xmlns="" id="{B814D411-C1A0-3080-72D4-9E5DB7E71967}"/>
              </a:ext>
            </a:extLst>
          </p:cNvPr>
          <p:cNvSpPr txBox="1">
            <a:spLocks noGrp="1"/>
          </p:cNvSpPr>
          <p:nvPr>
            <p:ph type="ftr" sz="quarter" idx="9"/>
          </p:nvPr>
        </p:nvSpPr>
        <p:spPr/>
        <p:txBody>
          <a:bodyPr/>
          <a:lstStyle>
            <a:lvl1pPr>
              <a:defRPr/>
            </a:lvl1pPr>
          </a:lstStyle>
          <a:p>
            <a:pPr lvl="0"/>
            <a:endParaRPr lang="it-IT"/>
          </a:p>
        </p:txBody>
      </p:sp>
      <p:sp>
        <p:nvSpPr>
          <p:cNvPr id="4" name="Slide Number Placeholder 3">
            <a:extLst>
              <a:ext uri="{FF2B5EF4-FFF2-40B4-BE49-F238E27FC236}">
                <a16:creationId xmlns:a16="http://schemas.microsoft.com/office/drawing/2014/main" xmlns="" id="{CEB481A9-F3F9-1DE7-42FA-F7B2EF19E99E}"/>
              </a:ext>
            </a:extLst>
          </p:cNvPr>
          <p:cNvSpPr txBox="1">
            <a:spLocks noGrp="1"/>
          </p:cNvSpPr>
          <p:nvPr>
            <p:ph type="sldNum" sz="quarter" idx="8"/>
          </p:nvPr>
        </p:nvSpPr>
        <p:spPr/>
        <p:txBody>
          <a:bodyPr/>
          <a:lstStyle>
            <a:lvl1pPr>
              <a:defRPr/>
            </a:lvl1pPr>
          </a:lstStyle>
          <a:p>
            <a:pPr lvl="0"/>
            <a:fld id="{38762774-7A30-C449-82DD-1023F3727EFD}" type="slidenum">
              <a:t>‹N›</a:t>
            </a:fld>
            <a:endParaRPr lang="it-IT"/>
          </a:p>
        </p:txBody>
      </p:sp>
    </p:spTree>
    <p:extLst>
      <p:ext uri="{BB962C8B-B14F-4D97-AF65-F5344CB8AC3E}">
        <p14:creationId xmlns:p14="http://schemas.microsoft.com/office/powerpoint/2010/main" val="4177397507"/>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8B58D1-E088-F748-CD51-0A88331E97D9}"/>
              </a:ext>
            </a:extLst>
          </p:cNvPr>
          <p:cNvSpPr txBox="1">
            <a:spLocks noGrp="1"/>
          </p:cNvSpPr>
          <p:nvPr>
            <p:ph type="title"/>
          </p:nvPr>
        </p:nvSpPr>
        <p:spPr>
          <a:xfrm>
            <a:off x="457200" y="792080"/>
            <a:ext cx="2139696" cy="1261872"/>
          </a:xfrm>
        </p:spPr>
        <p:txBody>
          <a:bodyPr anchor="b"/>
          <a:lstStyle>
            <a:lvl1pPr>
              <a:defRPr sz="2400"/>
            </a:lvl1pPr>
          </a:lstStyle>
          <a:p>
            <a:pPr lvl="0"/>
            <a:r>
              <a:rPr lang="it-IT"/>
              <a:t>Fare clic per modificare lo stile del titolo</a:t>
            </a:r>
            <a:endParaRPr lang="en-US"/>
          </a:p>
        </p:txBody>
      </p:sp>
      <p:sp>
        <p:nvSpPr>
          <p:cNvPr id="3" name="Content Placeholder 2">
            <a:extLst>
              <a:ext uri="{FF2B5EF4-FFF2-40B4-BE49-F238E27FC236}">
                <a16:creationId xmlns:a16="http://schemas.microsoft.com/office/drawing/2014/main" xmlns="" id="{DCEA703B-F2C0-F034-36A8-4CF6F8B68BCD}"/>
              </a:ext>
            </a:extLst>
          </p:cNvPr>
          <p:cNvSpPr txBox="1">
            <a:spLocks noGrp="1"/>
          </p:cNvSpPr>
          <p:nvPr>
            <p:ph idx="1"/>
          </p:nvPr>
        </p:nvSpPr>
        <p:spPr>
          <a:xfrm>
            <a:off x="2971800" y="792080"/>
            <a:ext cx="5715000" cy="5577840"/>
          </a:xfrm>
        </p:spPr>
        <p:txBody>
          <a:bodyPr/>
          <a:lstStyle>
            <a:lvl1pPr>
              <a:spcBef>
                <a:spcPts val="800"/>
              </a:spcBef>
              <a:defRPr sz="3200"/>
            </a:lvl1pPr>
            <a:lvl2pPr>
              <a:spcBef>
                <a:spcPts val="700"/>
              </a:spcBef>
              <a:defRPr sz="2800"/>
            </a:lvl2pPr>
            <a:lvl3pPr>
              <a:spcBef>
                <a:spcPts val="600"/>
              </a:spcBef>
              <a:defRPr sz="2400"/>
            </a:lvl3pPr>
            <a:lvl4pPr>
              <a:spcBef>
                <a:spcPts val="500"/>
              </a:spcBef>
              <a:defRPr sz="2000"/>
            </a:lvl4pPr>
            <a:lvl5pPr>
              <a:spcBef>
                <a:spcPts val="500"/>
              </a:spcBef>
              <a:defRPr sz="20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a:extLst>
              <a:ext uri="{FF2B5EF4-FFF2-40B4-BE49-F238E27FC236}">
                <a16:creationId xmlns:a16="http://schemas.microsoft.com/office/drawing/2014/main" xmlns="" id="{390B52A3-FA76-D0D6-5004-8ED5F94FA439}"/>
              </a:ext>
            </a:extLst>
          </p:cNvPr>
          <p:cNvSpPr txBox="1">
            <a:spLocks noGrp="1"/>
          </p:cNvSpPr>
          <p:nvPr>
            <p:ph type="body" idx="2"/>
          </p:nvPr>
        </p:nvSpPr>
        <p:spPr>
          <a:xfrm>
            <a:off x="457200" y="2130552"/>
            <a:ext cx="2139696" cy="4243611"/>
          </a:xfrm>
        </p:spPr>
        <p:txBody>
          <a:bodyPr/>
          <a:lstStyle>
            <a:lvl1pPr marL="0" indent="0">
              <a:spcBef>
                <a:spcPts val="300"/>
              </a:spcBef>
              <a:buNone/>
              <a:defRPr sz="1400"/>
            </a:lvl1pPr>
          </a:lstStyle>
          <a:p>
            <a:pPr lvl="0"/>
            <a:r>
              <a:rPr lang="it-IT"/>
              <a:t>Fare clic per modificare stili del testo dello schema</a:t>
            </a:r>
          </a:p>
        </p:txBody>
      </p:sp>
      <p:sp>
        <p:nvSpPr>
          <p:cNvPr id="5" name="Date Placeholder 4">
            <a:extLst>
              <a:ext uri="{FF2B5EF4-FFF2-40B4-BE49-F238E27FC236}">
                <a16:creationId xmlns:a16="http://schemas.microsoft.com/office/drawing/2014/main" xmlns="" id="{DF3C8D8E-E88A-5B3B-84FA-7F047861EE40}"/>
              </a:ext>
            </a:extLst>
          </p:cNvPr>
          <p:cNvSpPr txBox="1">
            <a:spLocks noGrp="1"/>
          </p:cNvSpPr>
          <p:nvPr>
            <p:ph type="dt" sz="half" idx="7"/>
          </p:nvPr>
        </p:nvSpPr>
        <p:spPr/>
        <p:txBody>
          <a:bodyPr/>
          <a:lstStyle>
            <a:lvl1pPr>
              <a:defRPr/>
            </a:lvl1pPr>
          </a:lstStyle>
          <a:p>
            <a:pPr lvl="0"/>
            <a:fld id="{C2A29E53-9C67-A148-B6D6-E15E5F0AD770}" type="datetime1">
              <a:rPr lang="it-IT"/>
              <a:pPr lvl="0"/>
              <a:t>30/12/2025</a:t>
            </a:fld>
            <a:endParaRPr lang="it-IT"/>
          </a:p>
        </p:txBody>
      </p:sp>
      <p:sp>
        <p:nvSpPr>
          <p:cNvPr id="6" name="Footer Placeholder 5">
            <a:extLst>
              <a:ext uri="{FF2B5EF4-FFF2-40B4-BE49-F238E27FC236}">
                <a16:creationId xmlns:a16="http://schemas.microsoft.com/office/drawing/2014/main" xmlns="" id="{8744D329-08CB-5641-2561-85D076F2EAC3}"/>
              </a:ext>
            </a:extLst>
          </p:cNvPr>
          <p:cNvSpPr txBox="1">
            <a:spLocks noGrp="1"/>
          </p:cNvSpPr>
          <p:nvPr>
            <p:ph type="ftr" sz="quarter" idx="9"/>
          </p:nvPr>
        </p:nvSpPr>
        <p:spPr/>
        <p:txBody>
          <a:bodyPr/>
          <a:lstStyle>
            <a:lvl1pPr>
              <a:defRPr/>
            </a:lvl1pPr>
          </a:lstStyle>
          <a:p>
            <a:pPr lvl="0"/>
            <a:endParaRPr lang="it-IT"/>
          </a:p>
        </p:txBody>
      </p:sp>
      <p:sp>
        <p:nvSpPr>
          <p:cNvPr id="7" name="Slide Number Placeholder 6">
            <a:extLst>
              <a:ext uri="{FF2B5EF4-FFF2-40B4-BE49-F238E27FC236}">
                <a16:creationId xmlns:a16="http://schemas.microsoft.com/office/drawing/2014/main" xmlns="" id="{ED3B192D-2D71-9ADC-11B3-E94562A4CF3E}"/>
              </a:ext>
            </a:extLst>
          </p:cNvPr>
          <p:cNvSpPr txBox="1">
            <a:spLocks noGrp="1"/>
          </p:cNvSpPr>
          <p:nvPr>
            <p:ph type="sldNum" sz="quarter" idx="8"/>
          </p:nvPr>
        </p:nvSpPr>
        <p:spPr/>
        <p:txBody>
          <a:bodyPr/>
          <a:lstStyle>
            <a:lvl1pPr>
              <a:defRPr/>
            </a:lvl1pPr>
          </a:lstStyle>
          <a:p>
            <a:pPr lvl="0"/>
            <a:fld id="{1852FB4F-B71C-DB46-B95C-03132854BE64}" type="slidenum">
              <a:t>‹N›</a:t>
            </a:fld>
            <a:endParaRPr lang="it-IT"/>
          </a:p>
        </p:txBody>
      </p:sp>
      <p:cxnSp>
        <p:nvCxnSpPr>
          <p:cNvPr id="8" name="Straight Connector 8">
            <a:extLst>
              <a:ext uri="{FF2B5EF4-FFF2-40B4-BE49-F238E27FC236}">
                <a16:creationId xmlns:a16="http://schemas.microsoft.com/office/drawing/2014/main" xmlns="" id="{5BFBFF8A-ACC8-0825-8720-BF2ADA11E2C7}"/>
              </a:ext>
            </a:extLst>
          </p:cNvPr>
          <p:cNvCxnSpPr/>
          <p:nvPr/>
        </p:nvCxnSpPr>
        <p:spPr>
          <a:xfrm rot="5400013">
            <a:off x="-13113" y="3580205"/>
            <a:ext cx="5577839" cy="1591"/>
          </a:xfrm>
          <a:prstGeom prst="straightConnector1">
            <a:avLst/>
          </a:prstGeom>
          <a:noFill/>
          <a:ln w="19046">
            <a:solidFill>
              <a:srgbClr val="1F497D"/>
            </a:solidFill>
            <a:prstDash val="solid"/>
          </a:ln>
        </p:spPr>
      </p:cxnSp>
    </p:spTree>
    <p:extLst>
      <p:ext uri="{BB962C8B-B14F-4D97-AF65-F5344CB8AC3E}">
        <p14:creationId xmlns:p14="http://schemas.microsoft.com/office/powerpoint/2010/main" val="4137167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D01C82D-DC66-31E8-4249-A3F013432CFE}"/>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contenuto 2">
            <a:extLst>
              <a:ext uri="{FF2B5EF4-FFF2-40B4-BE49-F238E27FC236}">
                <a16:creationId xmlns:a16="http://schemas.microsoft.com/office/drawing/2014/main" xmlns="" id="{EF807B7B-8BA9-F6C4-48FF-36433B994FC5}"/>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EF8AEE7C-4EA4-5619-5FCE-174088AA1E92}"/>
              </a:ext>
            </a:extLst>
          </p:cNvPr>
          <p:cNvSpPr txBox="1">
            <a:spLocks noGrp="1"/>
          </p:cNvSpPr>
          <p:nvPr>
            <p:ph type="dt" sz="half" idx="7"/>
          </p:nvPr>
        </p:nvSpPr>
        <p:spPr/>
        <p:txBody>
          <a:bodyPr/>
          <a:lstStyle>
            <a:lvl1pPr>
              <a:defRPr/>
            </a:lvl1pPr>
          </a:lstStyle>
          <a:p>
            <a:pPr lvl="0"/>
            <a:fld id="{513979D8-BAA6-E64D-A274-B7CC99E78BF1}" type="datetime1">
              <a:rPr lang="it-IT"/>
              <a:pPr lvl="0"/>
              <a:t>30/12/2025</a:t>
            </a:fld>
            <a:endParaRPr lang="it-IT"/>
          </a:p>
        </p:txBody>
      </p:sp>
      <p:sp>
        <p:nvSpPr>
          <p:cNvPr id="5" name="Segnaposto piè di pagina 4">
            <a:extLst>
              <a:ext uri="{FF2B5EF4-FFF2-40B4-BE49-F238E27FC236}">
                <a16:creationId xmlns:a16="http://schemas.microsoft.com/office/drawing/2014/main" xmlns="" id="{0CC6BC74-FE97-5DB8-63FB-2C52A86D3888}"/>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xmlns="" id="{79356732-C5B9-5CA7-DD80-684EAAAA4D28}"/>
              </a:ext>
            </a:extLst>
          </p:cNvPr>
          <p:cNvSpPr txBox="1">
            <a:spLocks noGrp="1"/>
          </p:cNvSpPr>
          <p:nvPr>
            <p:ph type="sldNum" sz="quarter" idx="8"/>
          </p:nvPr>
        </p:nvSpPr>
        <p:spPr/>
        <p:txBody>
          <a:bodyPr/>
          <a:lstStyle>
            <a:lvl1pPr>
              <a:defRPr/>
            </a:lvl1pPr>
          </a:lstStyle>
          <a:p>
            <a:pPr lvl="0"/>
            <a:fld id="{BFCEAEDE-D223-A84A-9013-5FBD1E74F012}" type="slidenum">
              <a:t>‹N›</a:t>
            </a:fld>
            <a:endParaRPr lang="it-IT"/>
          </a:p>
        </p:txBody>
      </p:sp>
    </p:spTree>
    <p:extLst>
      <p:ext uri="{BB962C8B-B14F-4D97-AF65-F5344CB8AC3E}">
        <p14:creationId xmlns:p14="http://schemas.microsoft.com/office/powerpoint/2010/main" val="5769429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342A65-B9C7-EDF3-3B82-15EFA48C797D}"/>
              </a:ext>
            </a:extLst>
          </p:cNvPr>
          <p:cNvSpPr txBox="1">
            <a:spLocks noGrp="1"/>
          </p:cNvSpPr>
          <p:nvPr>
            <p:ph type="title"/>
          </p:nvPr>
        </p:nvSpPr>
        <p:spPr>
          <a:xfrm>
            <a:off x="457200" y="792483"/>
            <a:ext cx="2142676" cy="1264916"/>
          </a:xfrm>
        </p:spPr>
        <p:txBody>
          <a:bodyPr anchor="b"/>
          <a:lstStyle>
            <a:lvl1pPr>
              <a:defRPr sz="2400"/>
            </a:lvl1pPr>
          </a:lstStyle>
          <a:p>
            <a:pPr lvl="0"/>
            <a:r>
              <a:rPr lang="it-IT"/>
              <a:t>Fare clic per modificare lo stile del titolo</a:t>
            </a:r>
            <a:endParaRPr lang="en-US"/>
          </a:p>
        </p:txBody>
      </p:sp>
      <p:sp>
        <p:nvSpPr>
          <p:cNvPr id="3" name="Picture Placeholder 2">
            <a:extLst>
              <a:ext uri="{FF2B5EF4-FFF2-40B4-BE49-F238E27FC236}">
                <a16:creationId xmlns:a16="http://schemas.microsoft.com/office/drawing/2014/main" xmlns="" id="{A985F497-37EB-32E3-167D-35A43A93994B}"/>
              </a:ext>
            </a:extLst>
          </p:cNvPr>
          <p:cNvSpPr txBox="1">
            <a:spLocks noGrp="1"/>
          </p:cNvSpPr>
          <p:nvPr>
            <p:ph type="pic" idx="1"/>
          </p:nvPr>
        </p:nvSpPr>
        <p:spPr>
          <a:xfrm>
            <a:off x="2858606" y="838203"/>
            <a:ext cx="5904390" cy="5500454"/>
          </a:xfrm>
          <a:solidFill>
            <a:srgbClr val="EEECE1"/>
          </a:solidFill>
          <a:ln w="76196">
            <a:solidFill>
              <a:srgbClr val="FFFFFF"/>
            </a:solidFill>
            <a:prstDash val="solid"/>
            <a:miter/>
          </a:ln>
          <a:effectLst>
            <a:outerShdw dist="12701" dir="5400000" algn="tl">
              <a:srgbClr val="000000">
                <a:alpha val="59000"/>
              </a:srgbClr>
            </a:outerShdw>
          </a:effectLst>
        </p:spPr>
        <p:txBody>
          <a:bodyPr/>
          <a:lstStyle>
            <a:lvl1pPr marL="0" indent="0">
              <a:spcBef>
                <a:spcPts val="800"/>
              </a:spcBef>
              <a:buNone/>
              <a:defRPr sz="3200"/>
            </a:lvl1pPr>
          </a:lstStyle>
          <a:p>
            <a:pPr lvl="0"/>
            <a:r>
              <a:rPr lang="it-IT"/>
              <a:t>Fare clic sull'icona per inserire un'immagine</a:t>
            </a:r>
            <a:endParaRPr lang="en-US"/>
          </a:p>
        </p:txBody>
      </p:sp>
      <p:sp>
        <p:nvSpPr>
          <p:cNvPr id="4" name="Text Placeholder 3">
            <a:extLst>
              <a:ext uri="{FF2B5EF4-FFF2-40B4-BE49-F238E27FC236}">
                <a16:creationId xmlns:a16="http://schemas.microsoft.com/office/drawing/2014/main" xmlns="" id="{C9C8CC16-9970-A5CC-6972-2233A15D5A78}"/>
              </a:ext>
            </a:extLst>
          </p:cNvPr>
          <p:cNvSpPr txBox="1">
            <a:spLocks noGrp="1"/>
          </p:cNvSpPr>
          <p:nvPr>
            <p:ph type="body" idx="2"/>
          </p:nvPr>
        </p:nvSpPr>
        <p:spPr>
          <a:xfrm>
            <a:off x="457200" y="2133596"/>
            <a:ext cx="2139696" cy="4242816"/>
          </a:xfrm>
        </p:spPr>
        <p:txBody>
          <a:bodyPr/>
          <a:lstStyle>
            <a:lvl1pPr marL="0" indent="0">
              <a:spcBef>
                <a:spcPts val="300"/>
              </a:spcBef>
              <a:buNone/>
              <a:defRPr sz="1400"/>
            </a:lvl1pPr>
          </a:lstStyle>
          <a:p>
            <a:pPr lvl="0"/>
            <a:r>
              <a:rPr lang="it-IT"/>
              <a:t>Fare clic per modificare stili del testo dello schema</a:t>
            </a:r>
          </a:p>
        </p:txBody>
      </p:sp>
      <p:sp>
        <p:nvSpPr>
          <p:cNvPr id="5" name="Date Placeholder 4">
            <a:extLst>
              <a:ext uri="{FF2B5EF4-FFF2-40B4-BE49-F238E27FC236}">
                <a16:creationId xmlns:a16="http://schemas.microsoft.com/office/drawing/2014/main" xmlns="" id="{D6654F68-2764-B0B9-A457-58C7BC87E304}"/>
              </a:ext>
            </a:extLst>
          </p:cNvPr>
          <p:cNvSpPr txBox="1">
            <a:spLocks noGrp="1"/>
          </p:cNvSpPr>
          <p:nvPr>
            <p:ph type="dt" sz="half" idx="7"/>
          </p:nvPr>
        </p:nvSpPr>
        <p:spPr/>
        <p:txBody>
          <a:bodyPr/>
          <a:lstStyle>
            <a:lvl1pPr>
              <a:defRPr/>
            </a:lvl1pPr>
          </a:lstStyle>
          <a:p>
            <a:pPr lvl="0"/>
            <a:fld id="{598014F0-129C-2C47-B519-9665D3586A88}" type="datetime1">
              <a:rPr lang="it-IT"/>
              <a:pPr lvl="0"/>
              <a:t>30/12/2025</a:t>
            </a:fld>
            <a:endParaRPr lang="it-IT"/>
          </a:p>
        </p:txBody>
      </p:sp>
      <p:sp>
        <p:nvSpPr>
          <p:cNvPr id="6" name="Footer Placeholder 5">
            <a:extLst>
              <a:ext uri="{FF2B5EF4-FFF2-40B4-BE49-F238E27FC236}">
                <a16:creationId xmlns:a16="http://schemas.microsoft.com/office/drawing/2014/main" xmlns="" id="{4B2CC7D9-7B37-24D3-2C8E-E61ACEA3958B}"/>
              </a:ext>
            </a:extLst>
          </p:cNvPr>
          <p:cNvSpPr txBox="1">
            <a:spLocks noGrp="1"/>
          </p:cNvSpPr>
          <p:nvPr>
            <p:ph type="ftr" sz="quarter" idx="9"/>
          </p:nvPr>
        </p:nvSpPr>
        <p:spPr/>
        <p:txBody>
          <a:bodyPr/>
          <a:lstStyle>
            <a:lvl1pPr>
              <a:defRPr/>
            </a:lvl1pPr>
          </a:lstStyle>
          <a:p>
            <a:pPr lvl="0"/>
            <a:endParaRPr lang="it-IT"/>
          </a:p>
        </p:txBody>
      </p:sp>
      <p:sp>
        <p:nvSpPr>
          <p:cNvPr id="7" name="Slide Number Placeholder 6">
            <a:extLst>
              <a:ext uri="{FF2B5EF4-FFF2-40B4-BE49-F238E27FC236}">
                <a16:creationId xmlns:a16="http://schemas.microsoft.com/office/drawing/2014/main" xmlns="" id="{1CDAB0F8-AD22-D6A0-664B-D0167A7C410F}"/>
              </a:ext>
            </a:extLst>
          </p:cNvPr>
          <p:cNvSpPr txBox="1">
            <a:spLocks noGrp="1"/>
          </p:cNvSpPr>
          <p:nvPr>
            <p:ph type="sldNum" sz="quarter" idx="8"/>
          </p:nvPr>
        </p:nvSpPr>
        <p:spPr/>
        <p:txBody>
          <a:bodyPr/>
          <a:lstStyle>
            <a:lvl1pPr>
              <a:defRPr/>
            </a:lvl1pPr>
          </a:lstStyle>
          <a:p>
            <a:pPr lvl="0"/>
            <a:fld id="{36E68587-27EE-AA40-9239-743A0693CB57}" type="slidenum">
              <a:t>‹N›</a:t>
            </a:fld>
            <a:endParaRPr lang="it-IT"/>
          </a:p>
        </p:txBody>
      </p:sp>
    </p:spTree>
    <p:extLst>
      <p:ext uri="{BB962C8B-B14F-4D97-AF65-F5344CB8AC3E}">
        <p14:creationId xmlns:p14="http://schemas.microsoft.com/office/powerpoint/2010/main" val="3659780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36F73A-4C81-7132-6FB6-3040C1CC4E03}"/>
              </a:ext>
            </a:extLst>
          </p:cNvPr>
          <p:cNvSpPr txBox="1">
            <a:spLocks noGrp="1"/>
          </p:cNvSpPr>
          <p:nvPr>
            <p:ph type="title"/>
          </p:nvPr>
        </p:nvSpPr>
        <p:spPr/>
        <p:txBody>
          <a:bodyPr/>
          <a:lstStyle>
            <a:lvl1pPr>
              <a:defRPr/>
            </a:lvl1pPr>
          </a:lstStyle>
          <a:p>
            <a:pPr lvl="0"/>
            <a:r>
              <a:rPr lang="it-IT"/>
              <a:t>Fare clic per modificare lo stile del titolo</a:t>
            </a:r>
            <a:endParaRPr lang="en-US"/>
          </a:p>
        </p:txBody>
      </p:sp>
      <p:sp>
        <p:nvSpPr>
          <p:cNvPr id="3" name="Vertical Text Placeholder 2">
            <a:extLst>
              <a:ext uri="{FF2B5EF4-FFF2-40B4-BE49-F238E27FC236}">
                <a16:creationId xmlns:a16="http://schemas.microsoft.com/office/drawing/2014/main" xmlns="" id="{4A479666-FC2F-D69F-4FD6-3546748C71E0}"/>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xmlns="" id="{F5919CA1-D36B-13A5-B0E1-1EAD28CFE50F}"/>
              </a:ext>
            </a:extLst>
          </p:cNvPr>
          <p:cNvSpPr txBox="1">
            <a:spLocks noGrp="1"/>
          </p:cNvSpPr>
          <p:nvPr>
            <p:ph type="dt" sz="half" idx="7"/>
          </p:nvPr>
        </p:nvSpPr>
        <p:spPr/>
        <p:txBody>
          <a:bodyPr/>
          <a:lstStyle>
            <a:lvl1pPr>
              <a:defRPr/>
            </a:lvl1pPr>
          </a:lstStyle>
          <a:p>
            <a:pPr lvl="0"/>
            <a:fld id="{C16A0564-7689-324F-A960-7DA4B0AE997F}" type="datetime1">
              <a:rPr lang="it-IT"/>
              <a:pPr lvl="0"/>
              <a:t>30/12/2025</a:t>
            </a:fld>
            <a:endParaRPr lang="it-IT"/>
          </a:p>
        </p:txBody>
      </p:sp>
      <p:sp>
        <p:nvSpPr>
          <p:cNvPr id="5" name="Footer Placeholder 4">
            <a:extLst>
              <a:ext uri="{FF2B5EF4-FFF2-40B4-BE49-F238E27FC236}">
                <a16:creationId xmlns:a16="http://schemas.microsoft.com/office/drawing/2014/main" xmlns="" id="{63982C28-AA0E-B25B-4B3E-304C2E419180}"/>
              </a:ext>
            </a:extLst>
          </p:cNvPr>
          <p:cNvSpPr txBox="1">
            <a:spLocks noGrp="1"/>
          </p:cNvSpPr>
          <p:nvPr>
            <p:ph type="ftr" sz="quarter" idx="9"/>
          </p:nvPr>
        </p:nvSpPr>
        <p:spPr/>
        <p:txBody>
          <a:bodyPr/>
          <a:lstStyle>
            <a:lvl1pPr>
              <a:defRPr/>
            </a:lvl1pPr>
          </a:lstStyle>
          <a:p>
            <a:pPr lvl="0"/>
            <a:endParaRPr lang="it-IT"/>
          </a:p>
        </p:txBody>
      </p:sp>
      <p:sp>
        <p:nvSpPr>
          <p:cNvPr id="6" name="Slide Number Placeholder 5">
            <a:extLst>
              <a:ext uri="{FF2B5EF4-FFF2-40B4-BE49-F238E27FC236}">
                <a16:creationId xmlns:a16="http://schemas.microsoft.com/office/drawing/2014/main" xmlns="" id="{26481069-AF0C-DBC6-3D19-682ADD1D89A7}"/>
              </a:ext>
            </a:extLst>
          </p:cNvPr>
          <p:cNvSpPr txBox="1">
            <a:spLocks noGrp="1"/>
          </p:cNvSpPr>
          <p:nvPr>
            <p:ph type="sldNum" sz="quarter" idx="8"/>
          </p:nvPr>
        </p:nvSpPr>
        <p:spPr/>
        <p:txBody>
          <a:bodyPr/>
          <a:lstStyle>
            <a:lvl1pPr>
              <a:defRPr/>
            </a:lvl1pPr>
          </a:lstStyle>
          <a:p>
            <a:pPr lvl="0"/>
            <a:fld id="{F058FF9F-277A-9F47-9892-7C6CF482A4CA}" type="slidenum">
              <a:t>‹N›</a:t>
            </a:fld>
            <a:endParaRPr lang="it-IT"/>
          </a:p>
        </p:txBody>
      </p:sp>
    </p:spTree>
    <p:extLst>
      <p:ext uri="{BB962C8B-B14F-4D97-AF65-F5344CB8AC3E}">
        <p14:creationId xmlns:p14="http://schemas.microsoft.com/office/powerpoint/2010/main" val="41332220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4C44D2F4-F646-8B0B-611E-6BD385703056}"/>
              </a:ext>
            </a:extLst>
          </p:cNvPr>
          <p:cNvSpPr txBox="1">
            <a:spLocks noGrp="1"/>
          </p:cNvSpPr>
          <p:nvPr>
            <p:ph type="title" orient="vert"/>
          </p:nvPr>
        </p:nvSpPr>
        <p:spPr>
          <a:xfrm>
            <a:off x="6629400" y="609603"/>
            <a:ext cx="2057400" cy="5867403"/>
          </a:xfrm>
        </p:spPr>
        <p:txBody>
          <a:bodyPr vert="eaVert" anchor="b"/>
          <a:lstStyle>
            <a:lvl1pPr>
              <a:defRPr/>
            </a:lvl1pPr>
          </a:lstStyle>
          <a:p>
            <a:pPr lvl="0"/>
            <a:r>
              <a:rPr lang="it-IT"/>
              <a:t>Fare clic per modificare lo stile del titolo</a:t>
            </a:r>
            <a:endParaRPr lang="en-US"/>
          </a:p>
        </p:txBody>
      </p:sp>
      <p:sp>
        <p:nvSpPr>
          <p:cNvPr id="3" name="Vertical Text Placeholder 2">
            <a:extLst>
              <a:ext uri="{FF2B5EF4-FFF2-40B4-BE49-F238E27FC236}">
                <a16:creationId xmlns:a16="http://schemas.microsoft.com/office/drawing/2014/main" xmlns="" id="{0A00B39D-D394-C424-5415-D50A707F7BEF}"/>
              </a:ext>
            </a:extLst>
          </p:cNvPr>
          <p:cNvSpPr txBox="1">
            <a:spLocks noGrp="1"/>
          </p:cNvSpPr>
          <p:nvPr>
            <p:ph type="body" orient="vert" idx="1"/>
          </p:nvPr>
        </p:nvSpPr>
        <p:spPr>
          <a:xfrm>
            <a:off x="457200" y="609603"/>
            <a:ext cx="6019796" cy="5867403"/>
          </a:xfrm>
        </p:spPr>
        <p:txBody>
          <a:bodyPr vert="eaVert"/>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xmlns="" id="{D3F91C48-9BAE-CFF2-8EC9-9500170B0B7E}"/>
              </a:ext>
            </a:extLst>
          </p:cNvPr>
          <p:cNvSpPr txBox="1">
            <a:spLocks noGrp="1"/>
          </p:cNvSpPr>
          <p:nvPr>
            <p:ph type="dt" sz="half" idx="7"/>
          </p:nvPr>
        </p:nvSpPr>
        <p:spPr/>
        <p:txBody>
          <a:bodyPr/>
          <a:lstStyle>
            <a:lvl1pPr>
              <a:defRPr/>
            </a:lvl1pPr>
          </a:lstStyle>
          <a:p>
            <a:pPr lvl="0"/>
            <a:fld id="{EC34E9E7-8477-214E-8437-59A2C7734409}" type="datetime1">
              <a:rPr lang="it-IT"/>
              <a:pPr lvl="0"/>
              <a:t>30/12/2025</a:t>
            </a:fld>
            <a:endParaRPr lang="it-IT"/>
          </a:p>
        </p:txBody>
      </p:sp>
      <p:sp>
        <p:nvSpPr>
          <p:cNvPr id="5" name="Footer Placeholder 4">
            <a:extLst>
              <a:ext uri="{FF2B5EF4-FFF2-40B4-BE49-F238E27FC236}">
                <a16:creationId xmlns:a16="http://schemas.microsoft.com/office/drawing/2014/main" xmlns="" id="{641C1F87-A1FC-4BF7-7C10-A0F3B78F8588}"/>
              </a:ext>
            </a:extLst>
          </p:cNvPr>
          <p:cNvSpPr txBox="1">
            <a:spLocks noGrp="1"/>
          </p:cNvSpPr>
          <p:nvPr>
            <p:ph type="ftr" sz="quarter" idx="9"/>
          </p:nvPr>
        </p:nvSpPr>
        <p:spPr/>
        <p:txBody>
          <a:bodyPr/>
          <a:lstStyle>
            <a:lvl1pPr>
              <a:defRPr/>
            </a:lvl1pPr>
          </a:lstStyle>
          <a:p>
            <a:pPr lvl="0"/>
            <a:endParaRPr lang="it-IT"/>
          </a:p>
        </p:txBody>
      </p:sp>
      <p:sp>
        <p:nvSpPr>
          <p:cNvPr id="6" name="Slide Number Placeholder 5">
            <a:extLst>
              <a:ext uri="{FF2B5EF4-FFF2-40B4-BE49-F238E27FC236}">
                <a16:creationId xmlns:a16="http://schemas.microsoft.com/office/drawing/2014/main" xmlns="" id="{2A5FFC6A-E17F-D70F-E47F-92033B728135}"/>
              </a:ext>
            </a:extLst>
          </p:cNvPr>
          <p:cNvSpPr txBox="1">
            <a:spLocks noGrp="1"/>
          </p:cNvSpPr>
          <p:nvPr>
            <p:ph type="sldNum" sz="quarter" idx="8"/>
          </p:nvPr>
        </p:nvSpPr>
        <p:spPr/>
        <p:txBody>
          <a:bodyPr/>
          <a:lstStyle>
            <a:lvl1pPr>
              <a:defRPr lang="en-US"/>
            </a:lvl1pPr>
          </a:lstStyle>
          <a:p>
            <a:pPr lvl="0"/>
            <a:fld id="{43319F1D-F854-2D4C-8C79-773B795675BB}" type="slidenum">
              <a:t>‹N›</a:t>
            </a:fld>
            <a:endParaRPr lang="en-US"/>
          </a:p>
        </p:txBody>
      </p:sp>
    </p:spTree>
    <p:extLst>
      <p:ext uri="{BB962C8B-B14F-4D97-AF65-F5344CB8AC3E}">
        <p14:creationId xmlns:p14="http://schemas.microsoft.com/office/powerpoint/2010/main" val="30584069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xmlns="" id="{907E4864-A0A9-125D-3F7E-555B71521ED7}"/>
              </a:ext>
            </a:extLst>
          </p:cNvPr>
          <p:cNvSpPr txBox="1">
            <a:spLocks noGrp="1"/>
          </p:cNvSpPr>
          <p:nvPr>
            <p:ph/>
          </p:nvPr>
        </p:nvSpPr>
        <p:spPr>
          <a:xfrm>
            <a:off x="1143000" y="609603"/>
            <a:ext cx="7799383" cy="5451479"/>
          </a:xfrm>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35">
            <a:extLst>
              <a:ext uri="{FF2B5EF4-FFF2-40B4-BE49-F238E27FC236}">
                <a16:creationId xmlns:a16="http://schemas.microsoft.com/office/drawing/2014/main" xmlns="" id="{0BC4AF8B-8438-8F16-FD1F-8067FD107E82}"/>
              </a:ext>
            </a:extLst>
          </p:cNvPr>
          <p:cNvSpPr txBox="1">
            <a:spLocks noGrp="1"/>
          </p:cNvSpPr>
          <p:nvPr>
            <p:ph type="dt" sz="half" idx="7"/>
          </p:nvPr>
        </p:nvSpPr>
        <p:spPr/>
        <p:txBody>
          <a:bodyPr/>
          <a:lstStyle>
            <a:lvl1pPr>
              <a:defRPr/>
            </a:lvl1pPr>
          </a:lstStyle>
          <a:p>
            <a:pPr lvl="0"/>
            <a:endParaRPr lang="it-IT"/>
          </a:p>
        </p:txBody>
      </p:sp>
      <p:sp>
        <p:nvSpPr>
          <p:cNvPr id="4" name="Rectangle 36">
            <a:extLst>
              <a:ext uri="{FF2B5EF4-FFF2-40B4-BE49-F238E27FC236}">
                <a16:creationId xmlns:a16="http://schemas.microsoft.com/office/drawing/2014/main" xmlns="" id="{0511CF63-BAEE-3384-3E1C-5D79B2E44A6E}"/>
              </a:ext>
            </a:extLst>
          </p:cNvPr>
          <p:cNvSpPr txBox="1">
            <a:spLocks noGrp="1"/>
          </p:cNvSpPr>
          <p:nvPr>
            <p:ph type="ftr" sz="quarter" idx="9"/>
          </p:nvPr>
        </p:nvSpPr>
        <p:spPr/>
        <p:txBody>
          <a:bodyPr/>
          <a:lstStyle>
            <a:lvl1pPr>
              <a:defRPr/>
            </a:lvl1pPr>
          </a:lstStyle>
          <a:p>
            <a:pPr lvl="0"/>
            <a:r>
              <a:rPr lang="it-IT"/>
              <a:t>Corso di Ist.Ragioneria Generale- Corso CdL E - a.a. 2013-2014</a:t>
            </a:r>
          </a:p>
        </p:txBody>
      </p:sp>
      <p:sp>
        <p:nvSpPr>
          <p:cNvPr id="5" name="Rectangle 37">
            <a:extLst>
              <a:ext uri="{FF2B5EF4-FFF2-40B4-BE49-F238E27FC236}">
                <a16:creationId xmlns:a16="http://schemas.microsoft.com/office/drawing/2014/main" xmlns="" id="{4E8BBD54-F0BD-421B-C793-18D03566D431}"/>
              </a:ext>
            </a:extLst>
          </p:cNvPr>
          <p:cNvSpPr txBox="1">
            <a:spLocks noGrp="1"/>
          </p:cNvSpPr>
          <p:nvPr>
            <p:ph type="sldNum" sz="quarter" idx="8"/>
          </p:nvPr>
        </p:nvSpPr>
        <p:spPr/>
        <p:txBody>
          <a:bodyPr/>
          <a:lstStyle>
            <a:lvl1pPr>
              <a:defRPr/>
            </a:lvl1pPr>
          </a:lstStyle>
          <a:p>
            <a:pPr lvl="0"/>
            <a:fld id="{047E5C86-6ADC-2A4E-99EC-500D33619E53}" type="slidenum">
              <a:t>‹N›</a:t>
            </a:fld>
            <a:endParaRPr lang="it-IT"/>
          </a:p>
        </p:txBody>
      </p:sp>
    </p:spTree>
    <p:extLst>
      <p:ext uri="{BB962C8B-B14F-4D97-AF65-F5344CB8AC3E}">
        <p14:creationId xmlns:p14="http://schemas.microsoft.com/office/powerpoint/2010/main" val="1231514329"/>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5B44088-2D86-4CC7-7D74-C35E081FD6FD}"/>
              </a:ext>
            </a:extLst>
          </p:cNvPr>
          <p:cNvSpPr txBox="1">
            <a:spLocks noGrp="1"/>
          </p:cNvSpPr>
          <p:nvPr>
            <p:ph type="title"/>
          </p:nvPr>
        </p:nvSpPr>
        <p:spPr>
          <a:xfrm>
            <a:off x="1143000" y="609603"/>
            <a:ext cx="7772400" cy="1143000"/>
          </a:xfrm>
        </p:spPr>
        <p:txBody>
          <a:bodyPr/>
          <a:lstStyle>
            <a:lvl1pPr>
              <a:defRPr/>
            </a:lvl1pPr>
          </a:lstStyle>
          <a:p>
            <a:pPr lvl="0"/>
            <a:r>
              <a:rPr lang="it-IT"/>
              <a:t>Fare clic per modificare lo stile del titolo</a:t>
            </a:r>
          </a:p>
        </p:txBody>
      </p:sp>
      <p:sp>
        <p:nvSpPr>
          <p:cNvPr id="3" name="Segnaposto tabella 2">
            <a:extLst>
              <a:ext uri="{FF2B5EF4-FFF2-40B4-BE49-F238E27FC236}">
                <a16:creationId xmlns:a16="http://schemas.microsoft.com/office/drawing/2014/main" xmlns="" id="{4E173275-91CE-0B64-1BBC-54CF054227A9}"/>
              </a:ext>
            </a:extLst>
          </p:cNvPr>
          <p:cNvSpPr txBox="1">
            <a:spLocks noGrp="1"/>
          </p:cNvSpPr>
          <p:nvPr>
            <p:ph type="tbl" idx="1"/>
          </p:nvPr>
        </p:nvSpPr>
        <p:spPr>
          <a:xfrm>
            <a:off x="1169983" y="1946272"/>
            <a:ext cx="7772400" cy="4114800"/>
          </a:xfrm>
        </p:spPr>
        <p:txBody>
          <a:bodyPr/>
          <a:lstStyle>
            <a:lvl1pPr>
              <a:defRPr/>
            </a:lvl1pPr>
          </a:lstStyle>
          <a:p>
            <a:pPr lvl="0"/>
            <a:endParaRPr lang="it-IT"/>
          </a:p>
        </p:txBody>
      </p:sp>
      <p:sp>
        <p:nvSpPr>
          <p:cNvPr id="4" name="Rectangle 35">
            <a:extLst>
              <a:ext uri="{FF2B5EF4-FFF2-40B4-BE49-F238E27FC236}">
                <a16:creationId xmlns:a16="http://schemas.microsoft.com/office/drawing/2014/main" xmlns="" id="{B23B3F6C-DB77-4277-542F-375570D71C14}"/>
              </a:ext>
            </a:extLst>
          </p:cNvPr>
          <p:cNvSpPr txBox="1">
            <a:spLocks noGrp="1"/>
          </p:cNvSpPr>
          <p:nvPr>
            <p:ph type="dt" sz="half" idx="7"/>
          </p:nvPr>
        </p:nvSpPr>
        <p:spPr/>
        <p:txBody>
          <a:bodyPr/>
          <a:lstStyle>
            <a:lvl1pPr>
              <a:defRPr/>
            </a:lvl1pPr>
          </a:lstStyle>
          <a:p>
            <a:pPr lvl="0"/>
            <a:endParaRPr lang="it-IT"/>
          </a:p>
        </p:txBody>
      </p:sp>
      <p:sp>
        <p:nvSpPr>
          <p:cNvPr id="5" name="Rectangle 36">
            <a:extLst>
              <a:ext uri="{FF2B5EF4-FFF2-40B4-BE49-F238E27FC236}">
                <a16:creationId xmlns:a16="http://schemas.microsoft.com/office/drawing/2014/main" xmlns="" id="{14FC8707-A7F4-4277-DD37-76B09148FF8C}"/>
              </a:ext>
            </a:extLst>
          </p:cNvPr>
          <p:cNvSpPr txBox="1">
            <a:spLocks noGrp="1"/>
          </p:cNvSpPr>
          <p:nvPr>
            <p:ph type="ftr" sz="quarter" idx="9"/>
          </p:nvPr>
        </p:nvSpPr>
        <p:spPr/>
        <p:txBody>
          <a:bodyPr/>
          <a:lstStyle>
            <a:lvl1pPr>
              <a:defRPr/>
            </a:lvl1pPr>
          </a:lstStyle>
          <a:p>
            <a:pPr lvl="0"/>
            <a:r>
              <a:rPr lang="it-IT"/>
              <a:t>Corso di Ist. di Ragioneria Generale a.a. 2013-2014</a:t>
            </a:r>
          </a:p>
        </p:txBody>
      </p:sp>
      <p:sp>
        <p:nvSpPr>
          <p:cNvPr id="6" name="Rectangle 37">
            <a:extLst>
              <a:ext uri="{FF2B5EF4-FFF2-40B4-BE49-F238E27FC236}">
                <a16:creationId xmlns:a16="http://schemas.microsoft.com/office/drawing/2014/main" xmlns="" id="{616F21EB-A965-0803-6326-3BBA4E024B58}"/>
              </a:ext>
            </a:extLst>
          </p:cNvPr>
          <p:cNvSpPr txBox="1">
            <a:spLocks noGrp="1"/>
          </p:cNvSpPr>
          <p:nvPr>
            <p:ph type="sldNum" sz="quarter" idx="8"/>
          </p:nvPr>
        </p:nvSpPr>
        <p:spPr/>
        <p:txBody>
          <a:bodyPr/>
          <a:lstStyle>
            <a:lvl1pPr>
              <a:defRPr/>
            </a:lvl1pPr>
          </a:lstStyle>
          <a:p>
            <a:pPr lvl="0"/>
            <a:fld id="{CF40FE8C-F4B1-2F4E-8E2B-1526CB1AD7D1}" type="slidenum">
              <a:t>‹N›</a:t>
            </a:fld>
            <a:endParaRPr lang="it-IT"/>
          </a:p>
        </p:txBody>
      </p:sp>
    </p:spTree>
    <p:extLst>
      <p:ext uri="{BB962C8B-B14F-4D97-AF65-F5344CB8AC3E}">
        <p14:creationId xmlns:p14="http://schemas.microsoft.com/office/powerpoint/2010/main" val="2619049157"/>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olo e contenuto 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81CA8B11-5CA8-0161-130F-B2EDC1A17602}"/>
              </a:ext>
            </a:extLst>
          </p:cNvPr>
          <p:cNvSpPr txBox="1">
            <a:spLocks noGrp="1"/>
          </p:cNvSpPr>
          <p:nvPr>
            <p:ph type="title"/>
          </p:nvPr>
        </p:nvSpPr>
        <p:spPr>
          <a:xfrm>
            <a:off x="1143000" y="609603"/>
            <a:ext cx="7772400" cy="1143000"/>
          </a:xfrm>
        </p:spPr>
        <p:txBody>
          <a:bodyPr/>
          <a:lstStyle>
            <a:lvl1pPr>
              <a:defRPr/>
            </a:lvl1pPr>
          </a:lstStyle>
          <a:p>
            <a:pPr lvl="0"/>
            <a:r>
              <a:rPr lang="it-IT"/>
              <a:t>Fare clic per modificare lo stile del titolo</a:t>
            </a:r>
          </a:p>
        </p:txBody>
      </p:sp>
      <p:sp>
        <p:nvSpPr>
          <p:cNvPr id="3" name="Segnaposto contenuto 2">
            <a:extLst>
              <a:ext uri="{FF2B5EF4-FFF2-40B4-BE49-F238E27FC236}">
                <a16:creationId xmlns:a16="http://schemas.microsoft.com/office/drawing/2014/main" xmlns="" id="{66019EC8-CDE7-59B3-E176-3ACF545CBEB2}"/>
              </a:ext>
            </a:extLst>
          </p:cNvPr>
          <p:cNvSpPr txBox="1">
            <a:spLocks noGrp="1"/>
          </p:cNvSpPr>
          <p:nvPr>
            <p:ph idx="1"/>
          </p:nvPr>
        </p:nvSpPr>
        <p:spPr>
          <a:xfrm>
            <a:off x="1169983" y="1946272"/>
            <a:ext cx="3810003" cy="1981203"/>
          </a:xfrm>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xmlns="" id="{AFF70310-68B9-46B3-88F3-A9961C3E41D0}"/>
              </a:ext>
            </a:extLst>
          </p:cNvPr>
          <p:cNvSpPr txBox="1">
            <a:spLocks noGrp="1"/>
          </p:cNvSpPr>
          <p:nvPr>
            <p:ph idx="2"/>
          </p:nvPr>
        </p:nvSpPr>
        <p:spPr>
          <a:xfrm>
            <a:off x="5132390" y="1946272"/>
            <a:ext cx="3810003" cy="1981203"/>
          </a:xfrm>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a:extLst>
              <a:ext uri="{FF2B5EF4-FFF2-40B4-BE49-F238E27FC236}">
                <a16:creationId xmlns:a16="http://schemas.microsoft.com/office/drawing/2014/main" xmlns="" id="{B33D9FA6-7B03-2813-8CC0-2822D80988FC}"/>
              </a:ext>
            </a:extLst>
          </p:cNvPr>
          <p:cNvSpPr txBox="1">
            <a:spLocks noGrp="1"/>
          </p:cNvSpPr>
          <p:nvPr>
            <p:ph idx="3"/>
          </p:nvPr>
        </p:nvSpPr>
        <p:spPr>
          <a:xfrm>
            <a:off x="1169983" y="4079879"/>
            <a:ext cx="3810003" cy="1981203"/>
          </a:xfrm>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contenuto 5">
            <a:extLst>
              <a:ext uri="{FF2B5EF4-FFF2-40B4-BE49-F238E27FC236}">
                <a16:creationId xmlns:a16="http://schemas.microsoft.com/office/drawing/2014/main" xmlns="" id="{39543D86-5724-1EAE-68D1-1737E1EA2282}"/>
              </a:ext>
            </a:extLst>
          </p:cNvPr>
          <p:cNvSpPr txBox="1">
            <a:spLocks noGrp="1"/>
          </p:cNvSpPr>
          <p:nvPr>
            <p:ph idx="4"/>
          </p:nvPr>
        </p:nvSpPr>
        <p:spPr>
          <a:xfrm>
            <a:off x="5132390" y="4079879"/>
            <a:ext cx="3810003" cy="1981203"/>
          </a:xfrm>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35">
            <a:extLst>
              <a:ext uri="{FF2B5EF4-FFF2-40B4-BE49-F238E27FC236}">
                <a16:creationId xmlns:a16="http://schemas.microsoft.com/office/drawing/2014/main" xmlns="" id="{34B91140-A5F6-650C-7A65-D373BD19A278}"/>
              </a:ext>
            </a:extLst>
          </p:cNvPr>
          <p:cNvSpPr txBox="1">
            <a:spLocks noGrp="1"/>
          </p:cNvSpPr>
          <p:nvPr>
            <p:ph type="dt" sz="half" idx="7"/>
          </p:nvPr>
        </p:nvSpPr>
        <p:spPr/>
        <p:txBody>
          <a:bodyPr/>
          <a:lstStyle>
            <a:lvl1pPr>
              <a:defRPr/>
            </a:lvl1pPr>
          </a:lstStyle>
          <a:p>
            <a:pPr lvl="0"/>
            <a:endParaRPr lang="it-IT"/>
          </a:p>
        </p:txBody>
      </p:sp>
      <p:sp>
        <p:nvSpPr>
          <p:cNvPr id="8" name="Rectangle 36">
            <a:extLst>
              <a:ext uri="{FF2B5EF4-FFF2-40B4-BE49-F238E27FC236}">
                <a16:creationId xmlns:a16="http://schemas.microsoft.com/office/drawing/2014/main" xmlns="" id="{1D5F73D2-7123-DA75-CA44-C840356962AE}"/>
              </a:ext>
            </a:extLst>
          </p:cNvPr>
          <p:cNvSpPr txBox="1">
            <a:spLocks noGrp="1"/>
          </p:cNvSpPr>
          <p:nvPr>
            <p:ph type="ftr" sz="quarter" idx="9"/>
          </p:nvPr>
        </p:nvSpPr>
        <p:spPr/>
        <p:txBody>
          <a:bodyPr/>
          <a:lstStyle>
            <a:lvl1pPr>
              <a:defRPr/>
            </a:lvl1pPr>
          </a:lstStyle>
          <a:p>
            <a:pPr lvl="0"/>
            <a:r>
              <a:rPr lang="it-IT"/>
              <a:t>Corso di Ist. di Ragioneria Generale-  a.a. 2013-14</a:t>
            </a:r>
          </a:p>
        </p:txBody>
      </p:sp>
      <p:sp>
        <p:nvSpPr>
          <p:cNvPr id="9" name="Rectangle 37">
            <a:extLst>
              <a:ext uri="{FF2B5EF4-FFF2-40B4-BE49-F238E27FC236}">
                <a16:creationId xmlns:a16="http://schemas.microsoft.com/office/drawing/2014/main" xmlns="" id="{A39638C3-EDC2-E1AA-C043-821B5A872B3F}"/>
              </a:ext>
            </a:extLst>
          </p:cNvPr>
          <p:cNvSpPr txBox="1">
            <a:spLocks noGrp="1"/>
          </p:cNvSpPr>
          <p:nvPr>
            <p:ph type="sldNum" sz="quarter" idx="8"/>
          </p:nvPr>
        </p:nvSpPr>
        <p:spPr/>
        <p:txBody>
          <a:bodyPr/>
          <a:lstStyle>
            <a:lvl1pPr>
              <a:defRPr/>
            </a:lvl1pPr>
          </a:lstStyle>
          <a:p>
            <a:pPr lvl="0"/>
            <a:fld id="{965774B0-4733-8849-97BC-B64C46FEDFEF}" type="slidenum">
              <a:t>‹N›</a:t>
            </a:fld>
            <a:endParaRPr lang="it-IT"/>
          </a:p>
        </p:txBody>
      </p:sp>
    </p:spTree>
    <p:extLst>
      <p:ext uri="{BB962C8B-B14F-4D97-AF65-F5344CB8AC3E}">
        <p14:creationId xmlns:p14="http://schemas.microsoft.com/office/powerpoint/2010/main" val="259496868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A5E878AB-A556-B69C-5F5E-FAD383C788FA}"/>
              </a:ext>
            </a:extLst>
          </p:cNvPr>
          <p:cNvSpPr txBox="1">
            <a:spLocks noGrp="1"/>
          </p:cNvSpPr>
          <p:nvPr>
            <p:ph type="title"/>
          </p:nvPr>
        </p:nvSpPr>
        <p:spPr>
          <a:xfrm>
            <a:off x="722311" y="4406895"/>
            <a:ext cx="7772400" cy="1362071"/>
          </a:xfrm>
        </p:spPr>
        <p:txBody>
          <a:bodyPr anchor="t" anchorCtr="0"/>
          <a:lstStyle>
            <a:lvl1pPr algn="l">
              <a:defRPr sz="4000" b="1" cap="all"/>
            </a:lvl1pPr>
          </a:lstStyle>
          <a:p>
            <a:pPr lvl="0"/>
            <a:r>
              <a:rPr lang="it-IT"/>
              <a:t>Fare clic per modificare lo stile del titolo</a:t>
            </a:r>
          </a:p>
        </p:txBody>
      </p:sp>
      <p:sp>
        <p:nvSpPr>
          <p:cNvPr id="3" name="Segnaposto testo 2">
            <a:extLst>
              <a:ext uri="{FF2B5EF4-FFF2-40B4-BE49-F238E27FC236}">
                <a16:creationId xmlns:a16="http://schemas.microsoft.com/office/drawing/2014/main" xmlns="" id="{499CCECE-D605-6AA4-4419-0EA1EDE6E310}"/>
              </a:ext>
            </a:extLst>
          </p:cNvPr>
          <p:cNvSpPr txBox="1">
            <a:spLocks noGrp="1"/>
          </p:cNvSpPr>
          <p:nvPr>
            <p:ph type="body" idx="1"/>
          </p:nvPr>
        </p:nvSpPr>
        <p:spPr>
          <a:xfrm>
            <a:off x="722311" y="2906713"/>
            <a:ext cx="7772400" cy="1500182"/>
          </a:xfrm>
        </p:spPr>
        <p:txBody>
          <a:bodyPr anchor="b"/>
          <a:lstStyle>
            <a:lvl1pPr marL="0" indent="0">
              <a:spcBef>
                <a:spcPts val="500"/>
              </a:spcBef>
              <a:buNone/>
              <a:defRPr sz="2000">
                <a:solidFill>
                  <a:srgbClr val="898989"/>
                </a:solidFill>
              </a:defRPr>
            </a:lvl1pPr>
          </a:lstStyle>
          <a:p>
            <a:pPr lvl="0"/>
            <a:r>
              <a:rPr lang="it-IT"/>
              <a:t>Fare clic per modificare stili del testo dello schema</a:t>
            </a:r>
          </a:p>
        </p:txBody>
      </p:sp>
      <p:sp>
        <p:nvSpPr>
          <p:cNvPr id="4" name="Segnaposto data 3">
            <a:extLst>
              <a:ext uri="{FF2B5EF4-FFF2-40B4-BE49-F238E27FC236}">
                <a16:creationId xmlns:a16="http://schemas.microsoft.com/office/drawing/2014/main" xmlns="" id="{6C0C8BB9-7701-AFA7-A85E-471A3A90F5B9}"/>
              </a:ext>
            </a:extLst>
          </p:cNvPr>
          <p:cNvSpPr txBox="1">
            <a:spLocks noGrp="1"/>
          </p:cNvSpPr>
          <p:nvPr>
            <p:ph type="dt" sz="half" idx="7"/>
          </p:nvPr>
        </p:nvSpPr>
        <p:spPr/>
        <p:txBody>
          <a:bodyPr/>
          <a:lstStyle>
            <a:lvl1pPr>
              <a:defRPr/>
            </a:lvl1pPr>
          </a:lstStyle>
          <a:p>
            <a:pPr lvl="0"/>
            <a:fld id="{4766E348-48EF-CB49-93F3-59CFF0A2E542}" type="datetime1">
              <a:rPr lang="it-IT"/>
              <a:pPr lvl="0"/>
              <a:t>30/12/2025</a:t>
            </a:fld>
            <a:endParaRPr lang="it-IT"/>
          </a:p>
        </p:txBody>
      </p:sp>
      <p:sp>
        <p:nvSpPr>
          <p:cNvPr id="5" name="Segnaposto piè di pagina 4">
            <a:extLst>
              <a:ext uri="{FF2B5EF4-FFF2-40B4-BE49-F238E27FC236}">
                <a16:creationId xmlns:a16="http://schemas.microsoft.com/office/drawing/2014/main" xmlns="" id="{3F9C619A-F0FA-43AC-BBF7-FA2CF6473140}"/>
              </a:ext>
            </a:extLst>
          </p:cNvPr>
          <p:cNvSpPr txBox="1">
            <a:spLocks noGrp="1"/>
          </p:cNvSpPr>
          <p:nvPr>
            <p:ph type="ftr" sz="quarter" idx="9"/>
          </p:nvPr>
        </p:nvSpPr>
        <p:spPr/>
        <p:txBody>
          <a:bodyPr/>
          <a:lstStyle>
            <a:lvl1pPr>
              <a:defRPr/>
            </a:lvl1pPr>
          </a:lstStyle>
          <a:p>
            <a:pPr lvl="0"/>
            <a:endParaRPr lang="it-IT"/>
          </a:p>
        </p:txBody>
      </p:sp>
      <p:sp>
        <p:nvSpPr>
          <p:cNvPr id="6" name="Segnaposto numero diapositiva 5">
            <a:extLst>
              <a:ext uri="{FF2B5EF4-FFF2-40B4-BE49-F238E27FC236}">
                <a16:creationId xmlns:a16="http://schemas.microsoft.com/office/drawing/2014/main" xmlns="" id="{BBEA5AE9-9F87-221D-5848-4F2E2FDCFD6C}"/>
              </a:ext>
            </a:extLst>
          </p:cNvPr>
          <p:cNvSpPr txBox="1">
            <a:spLocks noGrp="1"/>
          </p:cNvSpPr>
          <p:nvPr>
            <p:ph type="sldNum" sz="quarter" idx="8"/>
          </p:nvPr>
        </p:nvSpPr>
        <p:spPr/>
        <p:txBody>
          <a:bodyPr/>
          <a:lstStyle>
            <a:lvl1pPr>
              <a:defRPr/>
            </a:lvl1pPr>
          </a:lstStyle>
          <a:p>
            <a:pPr lvl="0"/>
            <a:fld id="{D321BC29-AE18-C841-BFE7-75E3CFED639A}" type="slidenum">
              <a:t>‹N›</a:t>
            </a:fld>
            <a:endParaRPr lang="it-IT"/>
          </a:p>
        </p:txBody>
      </p:sp>
    </p:spTree>
    <p:extLst>
      <p:ext uri="{BB962C8B-B14F-4D97-AF65-F5344CB8AC3E}">
        <p14:creationId xmlns:p14="http://schemas.microsoft.com/office/powerpoint/2010/main" val="745327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E9E74102-4317-4529-1766-D263DCD66816}"/>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contenuto 2">
            <a:extLst>
              <a:ext uri="{FF2B5EF4-FFF2-40B4-BE49-F238E27FC236}">
                <a16:creationId xmlns:a16="http://schemas.microsoft.com/office/drawing/2014/main" xmlns="" id="{454AC988-0FB3-A6DE-E011-6C78EF592CB1}"/>
              </a:ext>
            </a:extLst>
          </p:cNvPr>
          <p:cNvSpPr txBox="1">
            <a:spLocks noGrp="1"/>
          </p:cNvSpPr>
          <p:nvPr>
            <p:ph idx="1"/>
          </p:nvPr>
        </p:nvSpPr>
        <p:spPr>
          <a:xfrm>
            <a:off x="457200"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xmlns="" id="{E3125870-21EE-A6F7-269E-0DC473182A28}"/>
              </a:ext>
            </a:extLst>
          </p:cNvPr>
          <p:cNvSpPr txBox="1">
            <a:spLocks noGrp="1"/>
          </p:cNvSpPr>
          <p:nvPr>
            <p:ph idx="2"/>
          </p:nvPr>
        </p:nvSpPr>
        <p:spPr>
          <a:xfrm>
            <a:off x="4648196"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xmlns="" id="{512E1429-C9F0-4348-5FAB-E744A1E1BEC7}"/>
              </a:ext>
            </a:extLst>
          </p:cNvPr>
          <p:cNvSpPr txBox="1">
            <a:spLocks noGrp="1"/>
          </p:cNvSpPr>
          <p:nvPr>
            <p:ph type="dt" sz="half" idx="7"/>
          </p:nvPr>
        </p:nvSpPr>
        <p:spPr/>
        <p:txBody>
          <a:bodyPr/>
          <a:lstStyle>
            <a:lvl1pPr>
              <a:defRPr/>
            </a:lvl1pPr>
          </a:lstStyle>
          <a:p>
            <a:pPr lvl="0"/>
            <a:fld id="{5D1C38FD-05F7-F64D-A94A-36F2087BD8B4}" type="datetime1">
              <a:rPr lang="it-IT"/>
              <a:pPr lvl="0"/>
              <a:t>30/12/2025</a:t>
            </a:fld>
            <a:endParaRPr lang="it-IT"/>
          </a:p>
        </p:txBody>
      </p:sp>
      <p:sp>
        <p:nvSpPr>
          <p:cNvPr id="6" name="Segnaposto piè di pagina 5">
            <a:extLst>
              <a:ext uri="{FF2B5EF4-FFF2-40B4-BE49-F238E27FC236}">
                <a16:creationId xmlns:a16="http://schemas.microsoft.com/office/drawing/2014/main" xmlns="" id="{8D01EF2B-084F-B92E-2E1A-FE74D4E3C3E9}"/>
              </a:ext>
            </a:extLst>
          </p:cNvPr>
          <p:cNvSpPr txBox="1">
            <a:spLocks noGrp="1"/>
          </p:cNvSpPr>
          <p:nvPr>
            <p:ph type="ftr" sz="quarter" idx="9"/>
          </p:nvPr>
        </p:nvSpPr>
        <p:spPr/>
        <p:txBody>
          <a:bodyPr/>
          <a:lstStyle>
            <a:lvl1pPr>
              <a:defRPr/>
            </a:lvl1pPr>
          </a:lstStyle>
          <a:p>
            <a:pPr lvl="0"/>
            <a:endParaRPr lang="it-IT"/>
          </a:p>
        </p:txBody>
      </p:sp>
      <p:sp>
        <p:nvSpPr>
          <p:cNvPr id="7" name="Segnaposto numero diapositiva 6">
            <a:extLst>
              <a:ext uri="{FF2B5EF4-FFF2-40B4-BE49-F238E27FC236}">
                <a16:creationId xmlns:a16="http://schemas.microsoft.com/office/drawing/2014/main" xmlns="" id="{FFDF05EF-6CAA-89BA-1502-835BCC94B11C}"/>
              </a:ext>
            </a:extLst>
          </p:cNvPr>
          <p:cNvSpPr txBox="1">
            <a:spLocks noGrp="1"/>
          </p:cNvSpPr>
          <p:nvPr>
            <p:ph type="sldNum" sz="quarter" idx="8"/>
          </p:nvPr>
        </p:nvSpPr>
        <p:spPr/>
        <p:txBody>
          <a:bodyPr/>
          <a:lstStyle>
            <a:lvl1pPr>
              <a:defRPr/>
            </a:lvl1pPr>
          </a:lstStyle>
          <a:p>
            <a:pPr lvl="0"/>
            <a:fld id="{B31C2C86-66ED-6F43-AFF4-45B9F75D3CA0}" type="slidenum">
              <a:t>‹N›</a:t>
            </a:fld>
            <a:endParaRPr lang="it-IT"/>
          </a:p>
        </p:txBody>
      </p:sp>
    </p:spTree>
    <p:extLst>
      <p:ext uri="{BB962C8B-B14F-4D97-AF65-F5344CB8AC3E}">
        <p14:creationId xmlns:p14="http://schemas.microsoft.com/office/powerpoint/2010/main" val="3134954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1EA74B2-8940-F325-80DE-C2C37D97C0CD}"/>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testo 2">
            <a:extLst>
              <a:ext uri="{FF2B5EF4-FFF2-40B4-BE49-F238E27FC236}">
                <a16:creationId xmlns:a16="http://schemas.microsoft.com/office/drawing/2014/main" xmlns="" id="{E2AB2084-490D-84D0-FE43-DC74C1D4A4BF}"/>
              </a:ext>
            </a:extLst>
          </p:cNvPr>
          <p:cNvSpPr txBox="1">
            <a:spLocks noGrp="1"/>
          </p:cNvSpPr>
          <p:nvPr>
            <p:ph type="body" idx="1"/>
          </p:nvPr>
        </p:nvSpPr>
        <p:spPr>
          <a:xfrm>
            <a:off x="457200" y="1535113"/>
            <a:ext cx="4040184" cy="639759"/>
          </a:xfrm>
        </p:spPr>
        <p:txBody>
          <a:bodyPr anchor="b"/>
          <a:lstStyle>
            <a:lvl1pPr marL="0" indent="0">
              <a:spcBef>
                <a:spcPts val="600"/>
              </a:spcBef>
              <a:buNone/>
              <a:defRPr sz="2400" b="1"/>
            </a:lvl1pPr>
          </a:lstStyle>
          <a:p>
            <a:pPr lvl="0"/>
            <a:r>
              <a:rPr lang="it-IT"/>
              <a:t>Fare clic per modificare stili del testo dello schema</a:t>
            </a:r>
          </a:p>
        </p:txBody>
      </p:sp>
      <p:sp>
        <p:nvSpPr>
          <p:cNvPr id="4" name="Segnaposto contenuto 3">
            <a:extLst>
              <a:ext uri="{FF2B5EF4-FFF2-40B4-BE49-F238E27FC236}">
                <a16:creationId xmlns:a16="http://schemas.microsoft.com/office/drawing/2014/main" xmlns="" id="{8CFA83BB-6F64-9E89-A49F-DE0963A44ADA}"/>
              </a:ext>
            </a:extLst>
          </p:cNvPr>
          <p:cNvSpPr txBox="1">
            <a:spLocks noGrp="1"/>
          </p:cNvSpPr>
          <p:nvPr>
            <p:ph idx="2"/>
          </p:nvPr>
        </p:nvSpPr>
        <p:spPr>
          <a:xfrm>
            <a:off x="457200" y="2174872"/>
            <a:ext cx="4040184"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xmlns="" id="{81DFD8D3-05BD-3B1C-507F-5FC8E18D0CB0}"/>
              </a:ext>
            </a:extLst>
          </p:cNvPr>
          <p:cNvSpPr txBox="1">
            <a:spLocks noGrp="1"/>
          </p:cNvSpPr>
          <p:nvPr>
            <p:ph type="body" idx="3"/>
          </p:nvPr>
        </p:nvSpPr>
        <p:spPr>
          <a:xfrm>
            <a:off x="4645023" y="1535113"/>
            <a:ext cx="4041776" cy="639759"/>
          </a:xfrm>
        </p:spPr>
        <p:txBody>
          <a:bodyPr anchor="b"/>
          <a:lstStyle>
            <a:lvl1pPr marL="0" indent="0">
              <a:spcBef>
                <a:spcPts val="600"/>
              </a:spcBef>
              <a:buNone/>
              <a:defRPr sz="2400" b="1"/>
            </a:lvl1pPr>
          </a:lstStyle>
          <a:p>
            <a:pPr lvl="0"/>
            <a:r>
              <a:rPr lang="it-IT"/>
              <a:t>Fare clic per modificare stili del testo dello schema</a:t>
            </a:r>
          </a:p>
        </p:txBody>
      </p:sp>
      <p:sp>
        <p:nvSpPr>
          <p:cNvPr id="6" name="Segnaposto contenuto 5">
            <a:extLst>
              <a:ext uri="{FF2B5EF4-FFF2-40B4-BE49-F238E27FC236}">
                <a16:creationId xmlns:a16="http://schemas.microsoft.com/office/drawing/2014/main" xmlns="" id="{20BD283E-A2AA-ACA5-DE11-6740C238D1F0}"/>
              </a:ext>
            </a:extLst>
          </p:cNvPr>
          <p:cNvSpPr txBox="1">
            <a:spLocks noGrp="1"/>
          </p:cNvSpPr>
          <p:nvPr>
            <p:ph idx="4"/>
          </p:nvPr>
        </p:nvSpPr>
        <p:spPr>
          <a:xfrm>
            <a:off x="4645023" y="2174872"/>
            <a:ext cx="4041776"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xmlns="" id="{1B7E5835-3DDA-5CDE-2D7B-E7A9EBC6B066}"/>
              </a:ext>
            </a:extLst>
          </p:cNvPr>
          <p:cNvSpPr txBox="1">
            <a:spLocks noGrp="1"/>
          </p:cNvSpPr>
          <p:nvPr>
            <p:ph type="dt" sz="half" idx="7"/>
          </p:nvPr>
        </p:nvSpPr>
        <p:spPr/>
        <p:txBody>
          <a:bodyPr/>
          <a:lstStyle>
            <a:lvl1pPr>
              <a:defRPr/>
            </a:lvl1pPr>
          </a:lstStyle>
          <a:p>
            <a:pPr lvl="0"/>
            <a:fld id="{0579B6C6-D35F-884D-8FE0-D4F515CF7DB4}" type="datetime1">
              <a:rPr lang="it-IT"/>
              <a:pPr lvl="0"/>
              <a:t>30/12/2025</a:t>
            </a:fld>
            <a:endParaRPr lang="it-IT"/>
          </a:p>
        </p:txBody>
      </p:sp>
      <p:sp>
        <p:nvSpPr>
          <p:cNvPr id="8" name="Segnaposto piè di pagina 7">
            <a:extLst>
              <a:ext uri="{FF2B5EF4-FFF2-40B4-BE49-F238E27FC236}">
                <a16:creationId xmlns:a16="http://schemas.microsoft.com/office/drawing/2014/main" xmlns="" id="{36288632-5CBB-58BE-5CA7-5F23B0EE108D}"/>
              </a:ext>
            </a:extLst>
          </p:cNvPr>
          <p:cNvSpPr txBox="1">
            <a:spLocks noGrp="1"/>
          </p:cNvSpPr>
          <p:nvPr>
            <p:ph type="ftr" sz="quarter" idx="9"/>
          </p:nvPr>
        </p:nvSpPr>
        <p:spPr/>
        <p:txBody>
          <a:bodyPr/>
          <a:lstStyle>
            <a:lvl1pPr>
              <a:defRPr/>
            </a:lvl1pPr>
          </a:lstStyle>
          <a:p>
            <a:pPr lvl="0"/>
            <a:endParaRPr lang="it-IT"/>
          </a:p>
        </p:txBody>
      </p:sp>
      <p:sp>
        <p:nvSpPr>
          <p:cNvPr id="9" name="Segnaposto numero diapositiva 8">
            <a:extLst>
              <a:ext uri="{FF2B5EF4-FFF2-40B4-BE49-F238E27FC236}">
                <a16:creationId xmlns:a16="http://schemas.microsoft.com/office/drawing/2014/main" xmlns="" id="{5244CBD7-ECD2-9862-0448-6B9CC66A1DEF}"/>
              </a:ext>
            </a:extLst>
          </p:cNvPr>
          <p:cNvSpPr txBox="1">
            <a:spLocks noGrp="1"/>
          </p:cNvSpPr>
          <p:nvPr>
            <p:ph type="sldNum" sz="quarter" idx="8"/>
          </p:nvPr>
        </p:nvSpPr>
        <p:spPr/>
        <p:txBody>
          <a:bodyPr/>
          <a:lstStyle>
            <a:lvl1pPr>
              <a:defRPr/>
            </a:lvl1pPr>
          </a:lstStyle>
          <a:p>
            <a:pPr lvl="0"/>
            <a:fld id="{B23281A4-EE9B-154E-AA65-64D33242850B}" type="slidenum">
              <a:t>‹N›</a:t>
            </a:fld>
            <a:endParaRPr lang="it-IT"/>
          </a:p>
        </p:txBody>
      </p:sp>
    </p:spTree>
    <p:extLst>
      <p:ext uri="{BB962C8B-B14F-4D97-AF65-F5344CB8AC3E}">
        <p14:creationId xmlns:p14="http://schemas.microsoft.com/office/powerpoint/2010/main" val="1259973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FE44670B-F533-3D95-4E87-6903CE023A97}"/>
              </a:ext>
            </a:extLst>
          </p:cNvPr>
          <p:cNvSpPr txBox="1">
            <a:spLocks noGrp="1"/>
          </p:cNvSpPr>
          <p:nvPr>
            <p:ph type="title"/>
          </p:nvPr>
        </p:nvSpPr>
        <p:spPr/>
        <p:txBody>
          <a:bodyPr/>
          <a:lstStyle>
            <a:lvl1pPr>
              <a:defRPr/>
            </a:lvl1pPr>
          </a:lstStyle>
          <a:p>
            <a:pPr lvl="0"/>
            <a:r>
              <a:rPr lang="it-IT"/>
              <a:t>Fare clic per modificare lo stile del titolo</a:t>
            </a:r>
          </a:p>
        </p:txBody>
      </p:sp>
      <p:sp>
        <p:nvSpPr>
          <p:cNvPr id="3" name="Segnaposto data 2">
            <a:extLst>
              <a:ext uri="{FF2B5EF4-FFF2-40B4-BE49-F238E27FC236}">
                <a16:creationId xmlns:a16="http://schemas.microsoft.com/office/drawing/2014/main" xmlns="" id="{35B9CFD1-E252-1B14-3310-0C534B867032}"/>
              </a:ext>
            </a:extLst>
          </p:cNvPr>
          <p:cNvSpPr txBox="1">
            <a:spLocks noGrp="1"/>
          </p:cNvSpPr>
          <p:nvPr>
            <p:ph type="dt" sz="half" idx="7"/>
          </p:nvPr>
        </p:nvSpPr>
        <p:spPr/>
        <p:txBody>
          <a:bodyPr/>
          <a:lstStyle>
            <a:lvl1pPr>
              <a:defRPr/>
            </a:lvl1pPr>
          </a:lstStyle>
          <a:p>
            <a:pPr lvl="0"/>
            <a:fld id="{96B986E6-1685-DE41-9A5E-F1D3B667874D}" type="datetime1">
              <a:rPr lang="it-IT"/>
              <a:pPr lvl="0"/>
              <a:t>30/12/2025</a:t>
            </a:fld>
            <a:endParaRPr lang="it-IT"/>
          </a:p>
        </p:txBody>
      </p:sp>
      <p:sp>
        <p:nvSpPr>
          <p:cNvPr id="4" name="Segnaposto piè di pagina 3">
            <a:extLst>
              <a:ext uri="{FF2B5EF4-FFF2-40B4-BE49-F238E27FC236}">
                <a16:creationId xmlns:a16="http://schemas.microsoft.com/office/drawing/2014/main" xmlns="" id="{8A50EC1F-E6E7-F423-3E34-5CFD54610600}"/>
              </a:ext>
            </a:extLst>
          </p:cNvPr>
          <p:cNvSpPr txBox="1">
            <a:spLocks noGrp="1"/>
          </p:cNvSpPr>
          <p:nvPr>
            <p:ph type="ftr" sz="quarter" idx="9"/>
          </p:nvPr>
        </p:nvSpPr>
        <p:spPr/>
        <p:txBody>
          <a:bodyPr/>
          <a:lstStyle>
            <a:lvl1pPr>
              <a:defRPr/>
            </a:lvl1pPr>
          </a:lstStyle>
          <a:p>
            <a:pPr lvl="0"/>
            <a:endParaRPr lang="it-IT"/>
          </a:p>
        </p:txBody>
      </p:sp>
      <p:sp>
        <p:nvSpPr>
          <p:cNvPr id="5" name="Segnaposto numero diapositiva 4">
            <a:extLst>
              <a:ext uri="{FF2B5EF4-FFF2-40B4-BE49-F238E27FC236}">
                <a16:creationId xmlns:a16="http://schemas.microsoft.com/office/drawing/2014/main" xmlns="" id="{5CCC8DDC-8514-F6E2-F091-D62429686715}"/>
              </a:ext>
            </a:extLst>
          </p:cNvPr>
          <p:cNvSpPr txBox="1">
            <a:spLocks noGrp="1"/>
          </p:cNvSpPr>
          <p:nvPr>
            <p:ph type="sldNum" sz="quarter" idx="8"/>
          </p:nvPr>
        </p:nvSpPr>
        <p:spPr/>
        <p:txBody>
          <a:bodyPr/>
          <a:lstStyle>
            <a:lvl1pPr>
              <a:defRPr/>
            </a:lvl1pPr>
          </a:lstStyle>
          <a:p>
            <a:pPr lvl="0"/>
            <a:fld id="{041E2DD9-1578-0445-88BF-0189D29B4287}" type="slidenum">
              <a:t>‹N›</a:t>
            </a:fld>
            <a:endParaRPr lang="it-IT"/>
          </a:p>
        </p:txBody>
      </p:sp>
    </p:spTree>
    <p:extLst>
      <p:ext uri="{BB962C8B-B14F-4D97-AF65-F5344CB8AC3E}">
        <p14:creationId xmlns:p14="http://schemas.microsoft.com/office/powerpoint/2010/main" val="3136378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99E694AA-922A-4B3C-9E42-35479DD43B20}"/>
              </a:ext>
            </a:extLst>
          </p:cNvPr>
          <p:cNvSpPr txBox="1">
            <a:spLocks noGrp="1"/>
          </p:cNvSpPr>
          <p:nvPr>
            <p:ph type="dt" sz="half" idx="7"/>
          </p:nvPr>
        </p:nvSpPr>
        <p:spPr/>
        <p:txBody>
          <a:bodyPr/>
          <a:lstStyle>
            <a:lvl1pPr>
              <a:defRPr/>
            </a:lvl1pPr>
          </a:lstStyle>
          <a:p>
            <a:pPr lvl="0"/>
            <a:fld id="{544CF25D-E855-BB44-9EF2-ED6CB7EB1286}" type="datetime1">
              <a:rPr lang="it-IT"/>
              <a:pPr lvl="0"/>
              <a:t>30/12/2025</a:t>
            </a:fld>
            <a:endParaRPr lang="it-IT"/>
          </a:p>
        </p:txBody>
      </p:sp>
      <p:sp>
        <p:nvSpPr>
          <p:cNvPr id="3" name="Segnaposto piè di pagina 2">
            <a:extLst>
              <a:ext uri="{FF2B5EF4-FFF2-40B4-BE49-F238E27FC236}">
                <a16:creationId xmlns:a16="http://schemas.microsoft.com/office/drawing/2014/main" xmlns="" id="{DC4FDFD3-51C8-1E1C-5F29-F866D11E895E}"/>
              </a:ext>
            </a:extLst>
          </p:cNvPr>
          <p:cNvSpPr txBox="1">
            <a:spLocks noGrp="1"/>
          </p:cNvSpPr>
          <p:nvPr>
            <p:ph type="ftr" sz="quarter" idx="9"/>
          </p:nvPr>
        </p:nvSpPr>
        <p:spPr/>
        <p:txBody>
          <a:bodyPr/>
          <a:lstStyle>
            <a:lvl1pPr>
              <a:defRPr/>
            </a:lvl1pPr>
          </a:lstStyle>
          <a:p>
            <a:pPr lvl="0"/>
            <a:endParaRPr lang="it-IT"/>
          </a:p>
        </p:txBody>
      </p:sp>
      <p:sp>
        <p:nvSpPr>
          <p:cNvPr id="4" name="Segnaposto numero diapositiva 3">
            <a:extLst>
              <a:ext uri="{FF2B5EF4-FFF2-40B4-BE49-F238E27FC236}">
                <a16:creationId xmlns:a16="http://schemas.microsoft.com/office/drawing/2014/main" xmlns="" id="{0DF30FCB-D590-C9C2-CE4E-D015ED0A6CE5}"/>
              </a:ext>
            </a:extLst>
          </p:cNvPr>
          <p:cNvSpPr txBox="1">
            <a:spLocks noGrp="1"/>
          </p:cNvSpPr>
          <p:nvPr>
            <p:ph type="sldNum" sz="quarter" idx="8"/>
          </p:nvPr>
        </p:nvSpPr>
        <p:spPr/>
        <p:txBody>
          <a:bodyPr/>
          <a:lstStyle>
            <a:lvl1pPr>
              <a:defRPr/>
            </a:lvl1pPr>
          </a:lstStyle>
          <a:p>
            <a:pPr lvl="0"/>
            <a:fld id="{97ED0729-532F-4D42-9BE2-41D19904655D}" type="slidenum">
              <a:t>‹N›</a:t>
            </a:fld>
            <a:endParaRPr lang="it-IT"/>
          </a:p>
        </p:txBody>
      </p:sp>
    </p:spTree>
    <p:extLst>
      <p:ext uri="{BB962C8B-B14F-4D97-AF65-F5344CB8AC3E}">
        <p14:creationId xmlns:p14="http://schemas.microsoft.com/office/powerpoint/2010/main" val="2894563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9D3F3D1-C5E7-B9F1-F95F-8F841E6DA99C}"/>
              </a:ext>
            </a:extLst>
          </p:cNvPr>
          <p:cNvSpPr txBox="1">
            <a:spLocks noGrp="1"/>
          </p:cNvSpPr>
          <p:nvPr>
            <p:ph type="title"/>
          </p:nvPr>
        </p:nvSpPr>
        <p:spPr>
          <a:xfrm>
            <a:off x="457200" y="273048"/>
            <a:ext cx="3008311" cy="1162046"/>
          </a:xfrm>
        </p:spPr>
        <p:txBody>
          <a:bodyPr anchor="b" anchorCtr="0"/>
          <a:lstStyle>
            <a:lvl1pPr algn="l">
              <a:defRPr sz="2000" b="1"/>
            </a:lvl1pPr>
          </a:lstStyle>
          <a:p>
            <a:pPr lvl="0"/>
            <a:r>
              <a:rPr lang="it-IT"/>
              <a:t>Fare clic per modificare lo stile del titolo</a:t>
            </a:r>
          </a:p>
        </p:txBody>
      </p:sp>
      <p:sp>
        <p:nvSpPr>
          <p:cNvPr id="3" name="Segnaposto contenuto 2">
            <a:extLst>
              <a:ext uri="{FF2B5EF4-FFF2-40B4-BE49-F238E27FC236}">
                <a16:creationId xmlns:a16="http://schemas.microsoft.com/office/drawing/2014/main" xmlns="" id="{6C78BA03-0395-165B-2A7F-27D30753D36E}"/>
              </a:ext>
            </a:extLst>
          </p:cNvPr>
          <p:cNvSpPr txBox="1">
            <a:spLocks noGrp="1"/>
          </p:cNvSpPr>
          <p:nvPr>
            <p:ph idx="1"/>
          </p:nvPr>
        </p:nvSpPr>
        <p:spPr>
          <a:xfrm>
            <a:off x="3575047" y="273048"/>
            <a:ext cx="5111752" cy="5853110"/>
          </a:xfrm>
        </p:spPr>
        <p:txBody>
          <a:bodyPr/>
          <a:lstStyle>
            <a:lvl1pPr>
              <a:defRPr/>
            </a:lvl1pPr>
            <a:lvl2pPr>
              <a:defRPr/>
            </a:lvl2pPr>
            <a:lvl3pPr>
              <a:defRPr/>
            </a:lvl3pPr>
            <a:lvl4pPr>
              <a:defRPr/>
            </a:lvl4pPr>
            <a:lvl5pPr>
              <a:defRPr/>
            </a:lvl5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xmlns="" id="{24A69065-96E5-37EB-FB18-5CE639516F65}"/>
              </a:ext>
            </a:extLst>
          </p:cNvPr>
          <p:cNvSpPr txBox="1">
            <a:spLocks noGrp="1"/>
          </p:cNvSpPr>
          <p:nvPr>
            <p:ph type="body" idx="2"/>
          </p:nvPr>
        </p:nvSpPr>
        <p:spPr>
          <a:xfrm>
            <a:off x="457200" y="1435095"/>
            <a:ext cx="3008311" cy="4691064"/>
          </a:xfrm>
        </p:spPr>
        <p:txBody>
          <a:bodyPr/>
          <a:lstStyle>
            <a:lvl1pPr marL="0" indent="0">
              <a:spcBef>
                <a:spcPts val="300"/>
              </a:spcBef>
              <a:buNone/>
              <a:defRPr sz="1400"/>
            </a:lvl1pPr>
          </a:lstStyle>
          <a:p>
            <a:pPr lvl="0"/>
            <a:r>
              <a:rPr lang="it-IT"/>
              <a:t>Fare clic per modificare stili del testo dello schema</a:t>
            </a:r>
          </a:p>
        </p:txBody>
      </p:sp>
      <p:sp>
        <p:nvSpPr>
          <p:cNvPr id="5" name="Segnaposto data 4">
            <a:extLst>
              <a:ext uri="{FF2B5EF4-FFF2-40B4-BE49-F238E27FC236}">
                <a16:creationId xmlns:a16="http://schemas.microsoft.com/office/drawing/2014/main" xmlns="" id="{D2702C80-0690-821C-1C23-9EDEC554DB28}"/>
              </a:ext>
            </a:extLst>
          </p:cNvPr>
          <p:cNvSpPr txBox="1">
            <a:spLocks noGrp="1"/>
          </p:cNvSpPr>
          <p:nvPr>
            <p:ph type="dt" sz="half" idx="7"/>
          </p:nvPr>
        </p:nvSpPr>
        <p:spPr/>
        <p:txBody>
          <a:bodyPr/>
          <a:lstStyle>
            <a:lvl1pPr>
              <a:defRPr/>
            </a:lvl1pPr>
          </a:lstStyle>
          <a:p>
            <a:pPr lvl="0"/>
            <a:fld id="{DC1B40F8-990F-1548-93F6-9D27BF192EAE}" type="datetime1">
              <a:rPr lang="it-IT"/>
              <a:pPr lvl="0"/>
              <a:t>30/12/2025</a:t>
            </a:fld>
            <a:endParaRPr lang="it-IT"/>
          </a:p>
        </p:txBody>
      </p:sp>
      <p:sp>
        <p:nvSpPr>
          <p:cNvPr id="6" name="Segnaposto piè di pagina 5">
            <a:extLst>
              <a:ext uri="{FF2B5EF4-FFF2-40B4-BE49-F238E27FC236}">
                <a16:creationId xmlns:a16="http://schemas.microsoft.com/office/drawing/2014/main" xmlns="" id="{AA067C5E-7598-5F18-B5BB-AE71A2BDEFA9}"/>
              </a:ext>
            </a:extLst>
          </p:cNvPr>
          <p:cNvSpPr txBox="1">
            <a:spLocks noGrp="1"/>
          </p:cNvSpPr>
          <p:nvPr>
            <p:ph type="ftr" sz="quarter" idx="9"/>
          </p:nvPr>
        </p:nvSpPr>
        <p:spPr/>
        <p:txBody>
          <a:bodyPr/>
          <a:lstStyle>
            <a:lvl1pPr>
              <a:defRPr/>
            </a:lvl1pPr>
          </a:lstStyle>
          <a:p>
            <a:pPr lvl="0"/>
            <a:endParaRPr lang="it-IT"/>
          </a:p>
        </p:txBody>
      </p:sp>
      <p:sp>
        <p:nvSpPr>
          <p:cNvPr id="7" name="Segnaposto numero diapositiva 6">
            <a:extLst>
              <a:ext uri="{FF2B5EF4-FFF2-40B4-BE49-F238E27FC236}">
                <a16:creationId xmlns:a16="http://schemas.microsoft.com/office/drawing/2014/main" xmlns="" id="{EE3E5C83-B049-8A77-1B18-86F8B6DAE0BE}"/>
              </a:ext>
            </a:extLst>
          </p:cNvPr>
          <p:cNvSpPr txBox="1">
            <a:spLocks noGrp="1"/>
          </p:cNvSpPr>
          <p:nvPr>
            <p:ph type="sldNum" sz="quarter" idx="8"/>
          </p:nvPr>
        </p:nvSpPr>
        <p:spPr/>
        <p:txBody>
          <a:bodyPr/>
          <a:lstStyle>
            <a:lvl1pPr>
              <a:defRPr/>
            </a:lvl1pPr>
          </a:lstStyle>
          <a:p>
            <a:pPr lvl="0"/>
            <a:fld id="{16C333DD-D696-B04C-A21D-D243F1E5EE30}" type="slidenum">
              <a:t>‹N›</a:t>
            </a:fld>
            <a:endParaRPr lang="it-IT"/>
          </a:p>
        </p:txBody>
      </p:sp>
    </p:spTree>
    <p:extLst>
      <p:ext uri="{BB962C8B-B14F-4D97-AF65-F5344CB8AC3E}">
        <p14:creationId xmlns:p14="http://schemas.microsoft.com/office/powerpoint/2010/main" val="2762360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A1CD356-D0FF-B1CA-313C-BE5309EDF688}"/>
              </a:ext>
            </a:extLst>
          </p:cNvPr>
          <p:cNvSpPr txBox="1">
            <a:spLocks noGrp="1"/>
          </p:cNvSpPr>
          <p:nvPr>
            <p:ph type="title"/>
          </p:nvPr>
        </p:nvSpPr>
        <p:spPr>
          <a:xfrm>
            <a:off x="1792288" y="4800600"/>
            <a:ext cx="5486400" cy="566735"/>
          </a:xfrm>
        </p:spPr>
        <p:txBody>
          <a:bodyPr anchor="b" anchorCtr="0"/>
          <a:lstStyle>
            <a:lvl1pPr algn="l">
              <a:defRPr sz="2000" b="1"/>
            </a:lvl1pPr>
          </a:lstStyle>
          <a:p>
            <a:pPr lvl="0"/>
            <a:r>
              <a:rPr lang="it-IT"/>
              <a:t>Fare clic per modificare lo stile del titolo</a:t>
            </a:r>
          </a:p>
        </p:txBody>
      </p:sp>
      <p:sp>
        <p:nvSpPr>
          <p:cNvPr id="3" name="Segnaposto immagine 2">
            <a:extLst>
              <a:ext uri="{FF2B5EF4-FFF2-40B4-BE49-F238E27FC236}">
                <a16:creationId xmlns:a16="http://schemas.microsoft.com/office/drawing/2014/main" xmlns="" id="{E6569C62-4FDE-0250-24E0-1B590D47F4F8}"/>
              </a:ext>
            </a:extLst>
          </p:cNvPr>
          <p:cNvSpPr txBox="1">
            <a:spLocks noGrp="1"/>
          </p:cNvSpPr>
          <p:nvPr>
            <p:ph type="pic" idx="1"/>
          </p:nvPr>
        </p:nvSpPr>
        <p:spPr>
          <a:xfrm>
            <a:off x="1792288" y="612776"/>
            <a:ext cx="5486400" cy="4114800"/>
          </a:xfrm>
        </p:spPr>
        <p:txBody>
          <a:bodyPr/>
          <a:lstStyle>
            <a:lvl1pPr marL="0" indent="0">
              <a:buNone/>
              <a:defRPr/>
            </a:lvl1pPr>
          </a:lstStyle>
          <a:p>
            <a:pPr lvl="0"/>
            <a:endParaRPr lang="it-IT"/>
          </a:p>
        </p:txBody>
      </p:sp>
      <p:sp>
        <p:nvSpPr>
          <p:cNvPr id="4" name="Segnaposto testo 3">
            <a:extLst>
              <a:ext uri="{FF2B5EF4-FFF2-40B4-BE49-F238E27FC236}">
                <a16:creationId xmlns:a16="http://schemas.microsoft.com/office/drawing/2014/main" xmlns="" id="{F00CD278-0816-BE86-FB18-90DF4A13D284}"/>
              </a:ext>
            </a:extLst>
          </p:cNvPr>
          <p:cNvSpPr txBox="1">
            <a:spLocks noGrp="1"/>
          </p:cNvSpPr>
          <p:nvPr>
            <p:ph type="body" idx="2"/>
          </p:nvPr>
        </p:nvSpPr>
        <p:spPr>
          <a:xfrm>
            <a:off x="1792288" y="5367335"/>
            <a:ext cx="5486400" cy="804864"/>
          </a:xfrm>
        </p:spPr>
        <p:txBody>
          <a:bodyPr/>
          <a:lstStyle>
            <a:lvl1pPr marL="0" indent="0">
              <a:spcBef>
                <a:spcPts val="300"/>
              </a:spcBef>
              <a:buNone/>
              <a:defRPr sz="1400"/>
            </a:lvl1pPr>
          </a:lstStyle>
          <a:p>
            <a:pPr lvl="0"/>
            <a:r>
              <a:rPr lang="it-IT"/>
              <a:t>Fare clic per modificare stili del testo dello schema</a:t>
            </a:r>
          </a:p>
        </p:txBody>
      </p:sp>
      <p:sp>
        <p:nvSpPr>
          <p:cNvPr id="5" name="Segnaposto data 4">
            <a:extLst>
              <a:ext uri="{FF2B5EF4-FFF2-40B4-BE49-F238E27FC236}">
                <a16:creationId xmlns:a16="http://schemas.microsoft.com/office/drawing/2014/main" xmlns="" id="{0EC0DAC5-7650-8BBA-8DE5-BDBF5BC0F6A6}"/>
              </a:ext>
            </a:extLst>
          </p:cNvPr>
          <p:cNvSpPr txBox="1">
            <a:spLocks noGrp="1"/>
          </p:cNvSpPr>
          <p:nvPr>
            <p:ph type="dt" sz="half" idx="7"/>
          </p:nvPr>
        </p:nvSpPr>
        <p:spPr/>
        <p:txBody>
          <a:bodyPr/>
          <a:lstStyle>
            <a:lvl1pPr>
              <a:defRPr/>
            </a:lvl1pPr>
          </a:lstStyle>
          <a:p>
            <a:pPr lvl="0"/>
            <a:fld id="{C6739BC8-3D1B-C44B-9F78-995593CC8B29}" type="datetime1">
              <a:rPr lang="it-IT"/>
              <a:pPr lvl="0"/>
              <a:t>30/12/2025</a:t>
            </a:fld>
            <a:endParaRPr lang="it-IT"/>
          </a:p>
        </p:txBody>
      </p:sp>
      <p:sp>
        <p:nvSpPr>
          <p:cNvPr id="6" name="Segnaposto piè di pagina 5">
            <a:extLst>
              <a:ext uri="{FF2B5EF4-FFF2-40B4-BE49-F238E27FC236}">
                <a16:creationId xmlns:a16="http://schemas.microsoft.com/office/drawing/2014/main" xmlns="" id="{0EB809C4-0E1C-C369-EE7E-AB5C268A4D0A}"/>
              </a:ext>
            </a:extLst>
          </p:cNvPr>
          <p:cNvSpPr txBox="1">
            <a:spLocks noGrp="1"/>
          </p:cNvSpPr>
          <p:nvPr>
            <p:ph type="ftr" sz="quarter" idx="9"/>
          </p:nvPr>
        </p:nvSpPr>
        <p:spPr/>
        <p:txBody>
          <a:bodyPr/>
          <a:lstStyle>
            <a:lvl1pPr>
              <a:defRPr/>
            </a:lvl1pPr>
          </a:lstStyle>
          <a:p>
            <a:pPr lvl="0"/>
            <a:endParaRPr lang="it-IT"/>
          </a:p>
        </p:txBody>
      </p:sp>
      <p:sp>
        <p:nvSpPr>
          <p:cNvPr id="7" name="Segnaposto numero diapositiva 6">
            <a:extLst>
              <a:ext uri="{FF2B5EF4-FFF2-40B4-BE49-F238E27FC236}">
                <a16:creationId xmlns:a16="http://schemas.microsoft.com/office/drawing/2014/main" xmlns="" id="{E45DAE8B-40F2-91B4-2034-CF2CB8DF541B}"/>
              </a:ext>
            </a:extLst>
          </p:cNvPr>
          <p:cNvSpPr txBox="1">
            <a:spLocks noGrp="1"/>
          </p:cNvSpPr>
          <p:nvPr>
            <p:ph type="sldNum" sz="quarter" idx="8"/>
          </p:nvPr>
        </p:nvSpPr>
        <p:spPr/>
        <p:txBody>
          <a:bodyPr/>
          <a:lstStyle>
            <a:lvl1pPr>
              <a:defRPr/>
            </a:lvl1pPr>
          </a:lstStyle>
          <a:p>
            <a:pPr lvl="0"/>
            <a:fld id="{AEC96A82-9DD7-2045-B6E2-8ED44A569294}" type="slidenum">
              <a:t>‹N›</a:t>
            </a:fld>
            <a:endParaRPr lang="it-IT"/>
          </a:p>
        </p:txBody>
      </p:sp>
    </p:spTree>
    <p:extLst>
      <p:ext uri="{BB962C8B-B14F-4D97-AF65-F5344CB8AC3E}">
        <p14:creationId xmlns:p14="http://schemas.microsoft.com/office/powerpoint/2010/main" val="3866906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7C909E20-94AC-8DF7-6F54-F07D33F38A12}"/>
              </a:ext>
            </a:extLst>
          </p:cNvPr>
          <p:cNvSpPr txBox="1">
            <a:spLocks noGrp="1"/>
          </p:cNvSpPr>
          <p:nvPr>
            <p:ph type="title"/>
          </p:nvPr>
        </p:nvSpPr>
        <p:spPr>
          <a:xfrm>
            <a:off x="457200" y="274640"/>
            <a:ext cx="8229600" cy="1143000"/>
          </a:xfrm>
          <a:prstGeom prst="rect">
            <a:avLst/>
          </a:prstGeom>
          <a:noFill/>
          <a:ln>
            <a:noFill/>
          </a:ln>
        </p:spPr>
        <p:txBody>
          <a:bodyPr vert="horz" wrap="square" lIns="91440" tIns="45720" rIns="91440" bIns="45720" anchor="ctr" anchorCtr="1" compatLnSpc="1">
            <a:noAutofit/>
          </a:bodyPr>
          <a:lstStyle/>
          <a:p>
            <a:pPr lvl="0"/>
            <a:r>
              <a:rPr lang="it-IT"/>
              <a:t>Fare clic per modificare lo stile del titolo</a:t>
            </a:r>
          </a:p>
        </p:txBody>
      </p:sp>
      <p:sp>
        <p:nvSpPr>
          <p:cNvPr id="3" name="Segnaposto testo 2">
            <a:extLst>
              <a:ext uri="{FF2B5EF4-FFF2-40B4-BE49-F238E27FC236}">
                <a16:creationId xmlns:a16="http://schemas.microsoft.com/office/drawing/2014/main" xmlns="" id="{1C78843A-2025-55FA-2DAA-3A1A7BF2D0AC}"/>
              </a:ext>
            </a:extLst>
          </p:cNvPr>
          <p:cNvSpPr txBox="1">
            <a:spLocks noGrp="1"/>
          </p:cNvSpPr>
          <p:nvPr>
            <p:ph type="body" idx="1"/>
          </p:nvPr>
        </p:nvSpPr>
        <p:spPr>
          <a:xfrm>
            <a:off x="457200" y="1600200"/>
            <a:ext cx="8229600" cy="4525959"/>
          </a:xfrm>
          <a:prstGeom prst="rect">
            <a:avLst/>
          </a:prstGeom>
          <a:noFill/>
          <a:ln>
            <a:noFill/>
          </a:ln>
        </p:spPr>
        <p:txBody>
          <a:bodyPr vert="horz" wrap="square" lIns="91440" tIns="45720" rIns="91440" bIns="45720" anchor="t" anchorCtr="0" compatLnSpc="1">
            <a:no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4EA019D3-DA2E-433C-2333-6F9AF18AB784}"/>
              </a:ext>
            </a:extLst>
          </p:cNvPr>
          <p:cNvSpPr txBox="1">
            <a:spLocks noGrp="1"/>
          </p:cNvSpPr>
          <p:nvPr>
            <p:ph type="dt" sz="half" idx="2"/>
          </p:nvPr>
        </p:nvSpPr>
        <p:spPr>
          <a:xfrm>
            <a:off x="457200" y="6356351"/>
            <a:ext cx="2133596"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it-IT" sz="1200" b="0" i="0" u="none" strike="noStrike" kern="1200" cap="none" spc="0" baseline="0">
                <a:solidFill>
                  <a:srgbClr val="898989"/>
                </a:solidFill>
                <a:uFillTx/>
                <a:latin typeface="Calibri"/>
              </a:defRPr>
            </a:lvl1pPr>
          </a:lstStyle>
          <a:p>
            <a:pPr lvl="0"/>
            <a:fld id="{31B3DA84-0345-3740-9D4A-D2749C3A099F}" type="datetime1">
              <a:rPr lang="it-IT"/>
              <a:pPr lvl="0"/>
              <a:t>30/12/2025</a:t>
            </a:fld>
            <a:endParaRPr lang="it-IT"/>
          </a:p>
        </p:txBody>
      </p:sp>
      <p:sp>
        <p:nvSpPr>
          <p:cNvPr id="5" name="Segnaposto piè di pagina 4">
            <a:extLst>
              <a:ext uri="{FF2B5EF4-FFF2-40B4-BE49-F238E27FC236}">
                <a16:creationId xmlns:a16="http://schemas.microsoft.com/office/drawing/2014/main" xmlns="" id="{A2C15AAD-F883-395F-3818-AD92F11A3C1C}"/>
              </a:ext>
            </a:extLst>
          </p:cNvPr>
          <p:cNvSpPr txBox="1">
            <a:spLocks noGrp="1"/>
          </p:cNvSpPr>
          <p:nvPr>
            <p:ph type="ftr" sz="quarter" idx="3"/>
          </p:nvPr>
        </p:nvSpPr>
        <p:spPr>
          <a:xfrm>
            <a:off x="3124203" y="6356351"/>
            <a:ext cx="2895603"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it-IT" sz="1200" b="0" i="0" u="none" strike="noStrike" kern="1200" cap="none" spc="0" baseline="0">
                <a:solidFill>
                  <a:srgbClr val="898989"/>
                </a:solidFill>
                <a:uFillTx/>
                <a:latin typeface="Calibri"/>
              </a:defRPr>
            </a:lvl1pPr>
          </a:lstStyle>
          <a:p>
            <a:pPr lvl="0"/>
            <a:endParaRPr lang="it-IT"/>
          </a:p>
        </p:txBody>
      </p:sp>
      <p:sp>
        <p:nvSpPr>
          <p:cNvPr id="6" name="Segnaposto numero diapositiva 5">
            <a:extLst>
              <a:ext uri="{FF2B5EF4-FFF2-40B4-BE49-F238E27FC236}">
                <a16:creationId xmlns:a16="http://schemas.microsoft.com/office/drawing/2014/main" xmlns="" id="{0C3EC41A-3A17-01F0-6B66-C65128D9E66D}"/>
              </a:ext>
            </a:extLst>
          </p:cNvPr>
          <p:cNvSpPr txBox="1">
            <a:spLocks noGrp="1"/>
          </p:cNvSpPr>
          <p:nvPr>
            <p:ph type="sldNum" sz="quarter" idx="4"/>
          </p:nvPr>
        </p:nvSpPr>
        <p:spPr>
          <a:xfrm>
            <a:off x="6553203" y="6356351"/>
            <a:ext cx="2133596"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it-IT" sz="1200" b="0" i="0" u="none" strike="noStrike" kern="1200" cap="none" spc="0" baseline="0">
                <a:solidFill>
                  <a:srgbClr val="898989"/>
                </a:solidFill>
                <a:uFillTx/>
                <a:latin typeface="Calibri"/>
              </a:defRPr>
            </a:lvl1pPr>
          </a:lstStyle>
          <a:p>
            <a:pPr lvl="0"/>
            <a:fld id="{40D3625F-D8B1-9047-BC55-269FF14B9D04}" type="slidenum">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ctr" defTabSz="914400" rtl="0" fontAlgn="auto" hangingPunct="1">
        <a:lnSpc>
          <a:spcPct val="100000"/>
        </a:lnSpc>
        <a:spcBef>
          <a:spcPts val="0"/>
        </a:spcBef>
        <a:spcAft>
          <a:spcPts val="0"/>
        </a:spcAft>
        <a:buNone/>
        <a:tabLst/>
        <a:defRPr lang="it-IT" sz="4400" b="0" i="0" u="none" strike="noStrike" kern="1200" cap="none" spc="0" baseline="0">
          <a:solidFill>
            <a:srgbClr val="000000"/>
          </a:solidFill>
          <a:uFillTx/>
          <a:latin typeface="Calibri"/>
        </a:defRPr>
      </a:lvl1pPr>
    </p:titleStyle>
    <p:bodyStyle>
      <a:lvl1pPr marL="342900" marR="0" lvl="0" indent="-342900" algn="l" defTabSz="914400" rtl="0" fontAlgn="auto" hangingPunct="1">
        <a:lnSpc>
          <a:spcPct val="100000"/>
        </a:lnSpc>
        <a:spcBef>
          <a:spcPts val="800"/>
        </a:spcBef>
        <a:spcAft>
          <a:spcPts val="0"/>
        </a:spcAft>
        <a:buSzPct val="100000"/>
        <a:buFont typeface="Arial" pitchFamily="34"/>
        <a:buChar char="•"/>
        <a:tabLst/>
        <a:defRPr lang="it-IT" sz="3200" b="0" i="0" u="none" strike="noStrike" kern="1200" cap="none" spc="0" baseline="0">
          <a:solidFill>
            <a:srgbClr val="000000"/>
          </a:solidFill>
          <a:uFillTx/>
          <a:latin typeface="Calibri"/>
        </a:defRPr>
      </a:lvl1pPr>
      <a:lvl2pPr marL="742950" marR="0" lvl="1" indent="-285750" algn="l" defTabSz="914400" rtl="0" fontAlgn="auto" hangingPunct="1">
        <a:lnSpc>
          <a:spcPct val="100000"/>
        </a:lnSpc>
        <a:spcBef>
          <a:spcPts val="700"/>
        </a:spcBef>
        <a:spcAft>
          <a:spcPts val="0"/>
        </a:spcAft>
        <a:buSzPct val="100000"/>
        <a:buFont typeface="Arial" pitchFamily="34"/>
        <a:buChar char="–"/>
        <a:tabLst/>
        <a:defRPr lang="it-IT" sz="2800" b="0" i="0" u="none" strike="noStrike" kern="1200" cap="none" spc="0" baseline="0">
          <a:solidFill>
            <a:srgbClr val="000000"/>
          </a:solidFill>
          <a:uFillTx/>
          <a:latin typeface="Calibri"/>
        </a:defRPr>
      </a:lvl2pPr>
      <a:lvl3pPr marL="1143000" marR="0" lvl="2" indent="-228600" algn="l" defTabSz="914400" rtl="0" fontAlgn="auto" hangingPunct="1">
        <a:lnSpc>
          <a:spcPct val="100000"/>
        </a:lnSpc>
        <a:spcBef>
          <a:spcPts val="600"/>
        </a:spcBef>
        <a:spcAft>
          <a:spcPts val="0"/>
        </a:spcAft>
        <a:buSzPct val="100000"/>
        <a:buFont typeface="Arial" pitchFamily="34"/>
        <a:buChar char="•"/>
        <a:tabLst/>
        <a:defRPr lang="it-IT" sz="2400" b="0" i="0" u="none" strike="noStrike" kern="1200" cap="none" spc="0" baseline="0">
          <a:solidFill>
            <a:srgbClr val="000000"/>
          </a:solidFill>
          <a:uFillTx/>
          <a:latin typeface="Calibri"/>
        </a:defRPr>
      </a:lvl3pPr>
      <a:lvl4pPr marL="1600200" marR="0" lvl="3" indent="-228600" algn="l" defTabSz="914400" rtl="0" fontAlgn="auto" hangingPunct="1">
        <a:lnSpc>
          <a:spcPct val="100000"/>
        </a:lnSpc>
        <a:spcBef>
          <a:spcPts val="500"/>
        </a:spcBef>
        <a:spcAft>
          <a:spcPts val="0"/>
        </a:spcAft>
        <a:buSzPct val="100000"/>
        <a:buFont typeface="Arial" pitchFamily="34"/>
        <a:buChar char="–"/>
        <a:tabLst/>
        <a:defRPr lang="it-IT" sz="2000" b="0" i="0" u="none" strike="noStrike" kern="1200" cap="none" spc="0" baseline="0">
          <a:solidFill>
            <a:srgbClr val="000000"/>
          </a:solidFill>
          <a:uFillTx/>
          <a:latin typeface="Calibri"/>
        </a:defRPr>
      </a:lvl4pPr>
      <a:lvl5pPr marL="2057400" marR="0" lvl="4" indent="-228600" algn="l" defTabSz="914400" rtl="0" fontAlgn="auto" hangingPunct="1">
        <a:lnSpc>
          <a:spcPct val="100000"/>
        </a:lnSpc>
        <a:spcBef>
          <a:spcPts val="500"/>
        </a:spcBef>
        <a:spcAft>
          <a:spcPts val="0"/>
        </a:spcAft>
        <a:buSzPct val="100000"/>
        <a:buFont typeface="Arial" pitchFamily="34"/>
        <a:buChar char="»"/>
        <a:tabLst/>
        <a:defRPr lang="it-IT" sz="20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xmlns="" id="{839BB731-141A-7AD4-1251-36A3176100BA}"/>
              </a:ext>
            </a:extLst>
          </p:cNvPr>
          <p:cNvSpPr/>
          <p:nvPr/>
        </p:nvSpPr>
        <p:spPr>
          <a:xfrm>
            <a:off x="0" y="220781"/>
            <a:ext cx="9144000" cy="228600"/>
          </a:xfrm>
          <a:prstGeom prst="rect">
            <a:avLst/>
          </a:prstGeom>
          <a:solidFill>
            <a:srgbClr val="FFFFFF"/>
          </a:solidFill>
          <a:ln>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rial"/>
            </a:endParaRPr>
          </a:p>
        </p:txBody>
      </p:sp>
      <p:sp>
        <p:nvSpPr>
          <p:cNvPr id="3" name="Title Placeholder 1">
            <a:extLst>
              <a:ext uri="{FF2B5EF4-FFF2-40B4-BE49-F238E27FC236}">
                <a16:creationId xmlns:a16="http://schemas.microsoft.com/office/drawing/2014/main" xmlns="" id="{AB5A85F7-0698-E290-477D-B92268BF5A87}"/>
              </a:ext>
            </a:extLst>
          </p:cNvPr>
          <p:cNvSpPr txBox="1">
            <a:spLocks noGrp="1"/>
          </p:cNvSpPr>
          <p:nvPr>
            <p:ph type="title"/>
          </p:nvPr>
        </p:nvSpPr>
        <p:spPr>
          <a:xfrm>
            <a:off x="457200" y="533396"/>
            <a:ext cx="8229600" cy="990596"/>
          </a:xfrm>
          <a:prstGeom prst="rect">
            <a:avLst/>
          </a:prstGeom>
          <a:noFill/>
          <a:ln>
            <a:noFill/>
          </a:ln>
        </p:spPr>
        <p:txBody>
          <a:bodyPr vert="horz" wrap="square" lIns="91440" tIns="45720" rIns="91440" bIns="45720" anchor="ctr" anchorCtr="0" compatLnSpc="1">
            <a:noAutofit/>
          </a:bodyPr>
          <a:lstStyle/>
          <a:p>
            <a:pPr lvl="0"/>
            <a:r>
              <a:rPr lang="it-IT"/>
              <a:t>Fare clic per modificare lo stile del titolo</a:t>
            </a:r>
            <a:endParaRPr lang="en-US"/>
          </a:p>
        </p:txBody>
      </p:sp>
      <p:sp>
        <p:nvSpPr>
          <p:cNvPr id="4" name="Text Placeholder 2">
            <a:extLst>
              <a:ext uri="{FF2B5EF4-FFF2-40B4-BE49-F238E27FC236}">
                <a16:creationId xmlns:a16="http://schemas.microsoft.com/office/drawing/2014/main" xmlns="" id="{8E1375FB-DD7B-BEF7-16A7-77B39DA7E8CB}"/>
              </a:ext>
            </a:extLst>
          </p:cNvPr>
          <p:cNvSpPr txBox="1">
            <a:spLocks noGrp="1"/>
          </p:cNvSpPr>
          <p:nvPr>
            <p:ph type="body" idx="1"/>
          </p:nvPr>
        </p:nvSpPr>
        <p:spPr>
          <a:xfrm>
            <a:off x="457200" y="1600200"/>
            <a:ext cx="8229600" cy="4876796"/>
          </a:xfrm>
          <a:prstGeom prst="rect">
            <a:avLst/>
          </a:prstGeom>
          <a:noFill/>
          <a:ln>
            <a:noFill/>
          </a:ln>
        </p:spPr>
        <p:txBody>
          <a:bodyPr vert="horz" wrap="square" lIns="91440" tIns="45720" rIns="91440" bIns="45720" anchor="t" anchorCtr="0" compatLnSpc="1">
            <a:no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Rectangle 6">
            <a:extLst>
              <a:ext uri="{FF2B5EF4-FFF2-40B4-BE49-F238E27FC236}">
                <a16:creationId xmlns:a16="http://schemas.microsoft.com/office/drawing/2014/main" xmlns="" id="{99BCC9B7-53DE-7445-B68F-74A4022BACFC}"/>
              </a:ext>
            </a:extLst>
          </p:cNvPr>
          <p:cNvSpPr/>
          <p:nvPr/>
        </p:nvSpPr>
        <p:spPr>
          <a:xfrm>
            <a:off x="0" y="0"/>
            <a:ext cx="9144000" cy="365760"/>
          </a:xfrm>
          <a:prstGeom prst="rect">
            <a:avLst/>
          </a:prstGeom>
          <a:solidFill>
            <a:srgbClr val="4F81BD"/>
          </a:solidFill>
          <a:ln>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Arial"/>
            </a:endParaRPr>
          </a:p>
        </p:txBody>
      </p:sp>
      <p:sp>
        <p:nvSpPr>
          <p:cNvPr id="6" name="Date Placeholder 3">
            <a:extLst>
              <a:ext uri="{FF2B5EF4-FFF2-40B4-BE49-F238E27FC236}">
                <a16:creationId xmlns:a16="http://schemas.microsoft.com/office/drawing/2014/main" xmlns="" id="{6BF3E8AE-8C79-DC69-D5E6-2F6B0F26AF3F}"/>
              </a:ext>
            </a:extLst>
          </p:cNvPr>
          <p:cNvSpPr txBox="1">
            <a:spLocks noGrp="1"/>
          </p:cNvSpPr>
          <p:nvPr>
            <p:ph type="dt" sz="half" idx="2"/>
          </p:nvPr>
        </p:nvSpPr>
        <p:spPr>
          <a:xfrm>
            <a:off x="457200" y="18288"/>
            <a:ext cx="2895603" cy="329184"/>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it-IT" sz="1200" b="0" i="0" u="none" strike="noStrike" kern="1200" cap="none" spc="0" baseline="0">
                <a:solidFill>
                  <a:srgbClr val="FFFFFF"/>
                </a:solidFill>
                <a:uFillTx/>
                <a:latin typeface="Arial"/>
              </a:defRPr>
            </a:lvl1pPr>
          </a:lstStyle>
          <a:p>
            <a:pPr lvl="0"/>
            <a:fld id="{9DAF60D5-FC4D-6043-9DA5-D62EC19DA84D}" type="datetime1">
              <a:rPr lang="it-IT"/>
              <a:pPr lvl="0"/>
              <a:t>30/12/2025</a:t>
            </a:fld>
            <a:endParaRPr lang="it-IT"/>
          </a:p>
        </p:txBody>
      </p:sp>
      <p:sp>
        <p:nvSpPr>
          <p:cNvPr id="7" name="Footer Placeholder 4">
            <a:extLst>
              <a:ext uri="{FF2B5EF4-FFF2-40B4-BE49-F238E27FC236}">
                <a16:creationId xmlns:a16="http://schemas.microsoft.com/office/drawing/2014/main" xmlns="" id="{C518E827-BCAA-D865-AEC8-120B4281BD01}"/>
              </a:ext>
            </a:extLst>
          </p:cNvPr>
          <p:cNvSpPr txBox="1">
            <a:spLocks noGrp="1"/>
          </p:cNvSpPr>
          <p:nvPr>
            <p:ph type="ftr" sz="quarter" idx="3"/>
          </p:nvPr>
        </p:nvSpPr>
        <p:spPr>
          <a:xfrm>
            <a:off x="3429000" y="18288"/>
            <a:ext cx="4114800" cy="329184"/>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it-IT" sz="1200" b="0" i="0" u="none" strike="noStrike" kern="1200" cap="none" spc="0" baseline="0">
                <a:solidFill>
                  <a:srgbClr val="FFFFFF"/>
                </a:solidFill>
                <a:uFillTx/>
                <a:latin typeface="Arial"/>
              </a:defRPr>
            </a:lvl1pPr>
          </a:lstStyle>
          <a:p>
            <a:pPr lvl="0"/>
            <a:endParaRPr lang="it-IT"/>
          </a:p>
        </p:txBody>
      </p:sp>
      <p:sp>
        <p:nvSpPr>
          <p:cNvPr id="8" name="Slide Number Placeholder 5">
            <a:extLst>
              <a:ext uri="{FF2B5EF4-FFF2-40B4-BE49-F238E27FC236}">
                <a16:creationId xmlns:a16="http://schemas.microsoft.com/office/drawing/2014/main" xmlns="" id="{E9A77053-C77A-86D4-4DE1-AF3071CF99A9}"/>
              </a:ext>
            </a:extLst>
          </p:cNvPr>
          <p:cNvSpPr txBox="1">
            <a:spLocks noGrp="1"/>
          </p:cNvSpPr>
          <p:nvPr>
            <p:ph type="sldNum" sz="quarter" idx="4"/>
          </p:nvPr>
        </p:nvSpPr>
        <p:spPr>
          <a:xfrm>
            <a:off x="7619996" y="18288"/>
            <a:ext cx="1066803" cy="329184"/>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it-IT" sz="1400" b="1" i="0" u="none" strike="noStrike" kern="1200" cap="none" spc="0" baseline="0">
                <a:solidFill>
                  <a:srgbClr val="FFFFFF"/>
                </a:solidFill>
                <a:uFillTx/>
                <a:latin typeface="Arial"/>
              </a:defRPr>
            </a:lvl1pPr>
          </a:lstStyle>
          <a:p>
            <a:pPr lvl="0"/>
            <a:fld id="{3832A272-C854-324C-AF5B-C70946198357}" type="slidenum">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marL="0" marR="0" lvl="0" indent="0" algn="l" defTabSz="914400" rtl="0" fontAlgn="auto" hangingPunct="1">
        <a:lnSpc>
          <a:spcPct val="100000"/>
        </a:lnSpc>
        <a:spcBef>
          <a:spcPts val="0"/>
        </a:spcBef>
        <a:spcAft>
          <a:spcPts val="0"/>
        </a:spcAft>
        <a:buNone/>
        <a:tabLst/>
        <a:defRPr lang="it-IT" sz="4000" b="0" i="0" u="none" strike="noStrike" kern="1200" cap="none" spc="-100" baseline="0">
          <a:solidFill>
            <a:srgbClr val="1F497D"/>
          </a:solidFill>
          <a:uFillTx/>
          <a:latin typeface="Arial"/>
        </a:defRPr>
      </a:lvl1pPr>
    </p:titleStyle>
    <p:bodyStyle>
      <a:lvl1pPr marL="182880" marR="0" lvl="0" indent="-182880" algn="l" defTabSz="914400" rtl="0" fontAlgn="auto" hangingPunct="1">
        <a:lnSpc>
          <a:spcPct val="100000"/>
        </a:lnSpc>
        <a:spcBef>
          <a:spcPts val="600"/>
        </a:spcBef>
        <a:spcAft>
          <a:spcPts val="0"/>
        </a:spcAft>
        <a:buClr>
          <a:srgbClr val="4F81BD"/>
        </a:buClr>
        <a:buSzPct val="85000"/>
        <a:buFont typeface="Arial" pitchFamily="34"/>
        <a:buChar char="•"/>
        <a:tabLst/>
        <a:defRPr lang="it-IT" sz="2400" b="0" i="0" u="none" strike="noStrike" kern="1200" cap="none" spc="0" baseline="0">
          <a:solidFill>
            <a:srgbClr val="000000"/>
          </a:solidFill>
          <a:uFillTx/>
          <a:latin typeface="Arial"/>
        </a:defRPr>
      </a:lvl1pPr>
      <a:lvl2pPr marL="457200" marR="0" lvl="1" indent="-182880" algn="l" defTabSz="914400" rtl="0" fontAlgn="auto" hangingPunct="1">
        <a:lnSpc>
          <a:spcPct val="100000"/>
        </a:lnSpc>
        <a:spcBef>
          <a:spcPts val="500"/>
        </a:spcBef>
        <a:spcAft>
          <a:spcPts val="0"/>
        </a:spcAft>
        <a:buClr>
          <a:srgbClr val="4F81BD"/>
        </a:buClr>
        <a:buSzPct val="85000"/>
        <a:buFont typeface="Arial" pitchFamily="34"/>
        <a:buChar char="•"/>
        <a:tabLst/>
        <a:defRPr lang="it-IT" sz="2000" b="0" i="0" u="none" strike="noStrike" kern="1200" cap="none" spc="0" baseline="0">
          <a:solidFill>
            <a:srgbClr val="000000"/>
          </a:solidFill>
          <a:uFillTx/>
          <a:latin typeface="Arial"/>
        </a:defRPr>
      </a:lvl2pPr>
      <a:lvl3pPr marL="731520" marR="0" lvl="2" indent="-182880" algn="l" defTabSz="914400" rtl="0" fontAlgn="auto" hangingPunct="1">
        <a:lnSpc>
          <a:spcPct val="100000"/>
        </a:lnSpc>
        <a:spcBef>
          <a:spcPts val="400"/>
        </a:spcBef>
        <a:spcAft>
          <a:spcPts val="0"/>
        </a:spcAft>
        <a:buClr>
          <a:srgbClr val="4F81BD"/>
        </a:buClr>
        <a:buSzPct val="90000"/>
        <a:buFont typeface="Arial" pitchFamily="34"/>
        <a:buChar char="•"/>
        <a:tabLst/>
        <a:defRPr lang="it-IT" sz="1800" b="0" i="0" u="none" strike="noStrike" kern="1200" cap="none" spc="0" baseline="0">
          <a:solidFill>
            <a:srgbClr val="000000"/>
          </a:solidFill>
          <a:uFillTx/>
          <a:latin typeface="Arial"/>
        </a:defRPr>
      </a:lvl3pPr>
      <a:lvl4pPr marL="1005840" marR="0" lvl="3" indent="-182880" algn="l" defTabSz="914400" rtl="0" fontAlgn="auto" hangingPunct="1">
        <a:lnSpc>
          <a:spcPct val="100000"/>
        </a:lnSpc>
        <a:spcBef>
          <a:spcPts val="400"/>
        </a:spcBef>
        <a:spcAft>
          <a:spcPts val="0"/>
        </a:spcAft>
        <a:buClr>
          <a:srgbClr val="4F81BD"/>
        </a:buClr>
        <a:buSzPct val="100000"/>
        <a:buFont typeface="Arial" pitchFamily="34"/>
        <a:buChar char="•"/>
        <a:tabLst/>
        <a:defRPr lang="it-IT" sz="1600" b="0" i="0" u="none" strike="noStrike" kern="1200" cap="none" spc="0" baseline="0">
          <a:solidFill>
            <a:srgbClr val="000000"/>
          </a:solidFill>
          <a:uFillTx/>
          <a:latin typeface="Arial"/>
        </a:defRPr>
      </a:lvl4pPr>
      <a:lvl5pPr marL="1188720" marR="0" lvl="4" indent="-137160" algn="l" defTabSz="914400" rtl="0" fontAlgn="auto" hangingPunct="1">
        <a:lnSpc>
          <a:spcPct val="100000"/>
        </a:lnSpc>
        <a:spcBef>
          <a:spcPts val="300"/>
        </a:spcBef>
        <a:spcAft>
          <a:spcPts val="0"/>
        </a:spcAft>
        <a:buClr>
          <a:srgbClr val="4F81BD"/>
        </a:buClr>
        <a:buSzPct val="100000"/>
        <a:buFont typeface="Arial" pitchFamily="34"/>
        <a:buChar char="•"/>
        <a:tabLst/>
        <a:defRPr lang="it-IT" sz="1400" b="0" i="0" u="none" strike="noStrike" kern="1200" cap="none" spc="0" baseline="0">
          <a:solidFill>
            <a:srgbClr val="000000"/>
          </a:solidFill>
          <a:uFillTx/>
          <a:latin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hyperlink" Target="https://studiosigaudo.com/procedura-riconoscimento-debiti-fuori-bilancio-enti-locali/"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hyperlink" Target="http://www.dirittodeiservizipubblici.it/articoli/articolo.asp?sezione=dettarticolo&amp;id=1031" TargetMode="External"/><Relationship Id="rId2" Type="http://schemas.openxmlformats.org/officeDocument/2006/relationships/hyperlink" Target="https://www.gruppodelfino.it/news/principio-di-continuit%C3%A0-cardine-del-sistema-di-bilancio/" TargetMode="Externa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hyperlink" Target="https://def.finanze.it/DocTribFrontend/getAttoNormativoDetail.do?ACTION=getSommario&amp;id=%7bFBD758F1-FC33-4DA4-89A2-4721CC605EAE%7d" TargetMode="Externa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hyperlink" Target="https://www.cuzzola.it/2022/06/09/redazione-del-conto-dellagente-contabile-vige-il-principio-della-sostanza-sulla-forma/"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hyperlink" Target="http://www.normattiva.it/uri-res/N2Ls?urn:nir:comunita.europee:regolamento:2013;473" TargetMode="External"/><Relationship Id="rId2" Type="http://schemas.openxmlformats.org/officeDocument/2006/relationships/hyperlink" Target="http://www.normattiva.it/uri-res/N2Ls?urn:nir:comunita.europee:regolamento:2013;472" TargetMode="Externa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7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3" name="Segnaposto contenuto 4">
            <a:extLst>
              <a:ext uri="{FF2B5EF4-FFF2-40B4-BE49-F238E27FC236}">
                <a16:creationId xmlns:a16="http://schemas.microsoft.com/office/drawing/2014/main" xmlns="" id="{F5538337-011B-7ACE-F5CC-09003E1430E4}"/>
              </a:ext>
            </a:extLst>
          </p:cNvPr>
          <p:cNvSpPr txBox="1">
            <a:spLocks noGrp="1"/>
          </p:cNvSpPr>
          <p:nvPr>
            <p:ph idx="1"/>
          </p:nvPr>
        </p:nvSpPr>
        <p:spPr>
          <a:xfrm>
            <a:off x="457200" y="1340766"/>
            <a:ext cx="8229600" cy="5328592"/>
          </a:xfrm>
        </p:spPr>
        <p:txBody>
          <a:bodyPr/>
          <a:lstStyle/>
          <a:p>
            <a:pPr lvl="0">
              <a:lnSpc>
                <a:spcPct val="80000"/>
              </a:lnSpc>
              <a:spcBef>
                <a:spcPts val="500"/>
              </a:spcBef>
            </a:pPr>
            <a:endParaRPr lang="it-IT" dirty="0">
              <a:latin typeface="Times New Roman" panose="02020603050405020304" pitchFamily="18" charset="0"/>
              <a:cs typeface="Times New Roman" panose="02020603050405020304" pitchFamily="18" charset="0"/>
            </a:endParaRPr>
          </a:p>
          <a:p>
            <a:pPr lvl="0">
              <a:lnSpc>
                <a:spcPct val="80000"/>
              </a:lnSpc>
              <a:spcBef>
                <a:spcPts val="500"/>
              </a:spcBef>
            </a:pPr>
            <a:endParaRPr lang="it-IT" dirty="0">
              <a:latin typeface="Times New Roman" panose="02020603050405020304" pitchFamily="18" charset="0"/>
              <a:cs typeface="Times New Roman" panose="02020603050405020304" pitchFamily="18" charset="0"/>
            </a:endParaRPr>
          </a:p>
          <a:p>
            <a:pPr marL="0" indent="0" algn="ctr">
              <a:lnSpc>
                <a:spcPct val="80000"/>
              </a:lnSpc>
              <a:spcBef>
                <a:spcPts val="500"/>
              </a:spcBef>
              <a:buNone/>
            </a:pPr>
            <a:r>
              <a:rPr lang="it-IT" i="1" dirty="0">
                <a:latin typeface="Times New Roman" panose="02020603050405020304" pitchFamily="18" charset="0"/>
                <a:cs typeface="Times New Roman" panose="02020603050405020304" pitchFamily="18" charset="0"/>
              </a:rPr>
              <a:t>Diritto e Principi contabili negli EE.LL.</a:t>
            </a:r>
            <a:endParaRPr lang="it-IT" sz="2000" i="1" dirty="0">
              <a:solidFill>
                <a:srgbClr val="376092"/>
              </a:solidFill>
              <a:latin typeface="Times New Roman" panose="02020603050405020304" pitchFamily="18" charset="0"/>
              <a:cs typeface="Times New Roman" panose="02020603050405020304" pitchFamily="18" charset="0"/>
            </a:endParaRPr>
          </a:p>
          <a:p>
            <a:pPr marL="0" indent="0" algn="ctr">
              <a:lnSpc>
                <a:spcPct val="80000"/>
              </a:lnSpc>
              <a:spcBef>
                <a:spcPts val="500"/>
              </a:spcBef>
              <a:buNone/>
            </a:pPr>
            <a:endParaRPr lang="it-IT" b="1" dirty="0">
              <a:solidFill>
                <a:srgbClr val="002060"/>
              </a:solidFill>
              <a:latin typeface="Times New Roman" panose="02020603050405020304" pitchFamily="18" charset="0"/>
              <a:cs typeface="Times New Roman" panose="02020603050405020304" pitchFamily="18" charset="0"/>
            </a:endParaRPr>
          </a:p>
          <a:p>
            <a:pPr marL="0" lvl="0" indent="0" algn="ctr">
              <a:lnSpc>
                <a:spcPct val="80000"/>
              </a:lnSpc>
              <a:spcBef>
                <a:spcPts val="500"/>
              </a:spcBef>
              <a:buNone/>
            </a:pPr>
            <a:r>
              <a:rPr lang="it-IT" b="1" dirty="0">
                <a:solidFill>
                  <a:srgbClr val="002060"/>
                </a:solidFill>
                <a:latin typeface="Times New Roman" panose="02020603050405020304" pitchFamily="18" charset="0"/>
                <a:cs typeface="Times New Roman" panose="02020603050405020304" pitchFamily="18" charset="0"/>
              </a:rPr>
              <a:t>Sistemi contabili a confronto e </a:t>
            </a:r>
          </a:p>
          <a:p>
            <a:pPr marL="0" lvl="0" indent="0" algn="ctr">
              <a:lnSpc>
                <a:spcPct val="80000"/>
              </a:lnSpc>
              <a:spcBef>
                <a:spcPts val="500"/>
              </a:spcBef>
              <a:buNone/>
            </a:pPr>
            <a:r>
              <a:rPr lang="it-IT" b="1" dirty="0">
                <a:solidFill>
                  <a:srgbClr val="002060"/>
                </a:solidFill>
                <a:latin typeface="Times New Roman" panose="02020603050405020304" pitchFamily="18" charset="0"/>
                <a:cs typeface="Times New Roman" panose="02020603050405020304" pitchFamily="18" charset="0"/>
              </a:rPr>
              <a:t>Principi contabili negli EE.LL.</a:t>
            </a:r>
          </a:p>
          <a:p>
            <a:pPr marL="0" lvl="0" indent="0" algn="ctr">
              <a:lnSpc>
                <a:spcPct val="80000"/>
              </a:lnSpc>
              <a:spcBef>
                <a:spcPts val="500"/>
              </a:spcBef>
              <a:buNone/>
            </a:pPr>
            <a:endParaRPr lang="it-IT" dirty="0">
              <a:solidFill>
                <a:srgbClr val="002060"/>
              </a:solidFill>
              <a:latin typeface="Times New Roman" panose="02020603050405020304" pitchFamily="18" charset="0"/>
              <a:cs typeface="Times New Roman" panose="02020603050405020304" pitchFamily="18" charset="0"/>
            </a:endParaRPr>
          </a:p>
          <a:p>
            <a:pPr marL="0" lvl="0" indent="0" algn="ctr">
              <a:lnSpc>
                <a:spcPct val="80000"/>
              </a:lnSpc>
              <a:spcBef>
                <a:spcPts val="500"/>
              </a:spcBef>
              <a:buNone/>
            </a:pPr>
            <a:r>
              <a:rPr lang="it-IT" sz="2000" b="1" i="1" dirty="0">
                <a:solidFill>
                  <a:schemeClr val="accent1">
                    <a:lumMod val="50000"/>
                  </a:schemeClr>
                </a:solidFill>
                <a:latin typeface="Times New Roman" panose="02020603050405020304" pitchFamily="18" charset="0"/>
                <a:cs typeface="Times New Roman" panose="02020603050405020304" pitchFamily="18" charset="0"/>
              </a:rPr>
              <a:t>Prof.ssa Eleonora Cardillo</a:t>
            </a:r>
          </a:p>
          <a:p>
            <a:pPr marL="0" lvl="0" indent="0" algn="ctr">
              <a:lnSpc>
                <a:spcPct val="80000"/>
              </a:lnSpc>
              <a:spcBef>
                <a:spcPts val="400"/>
              </a:spcBef>
              <a:buNone/>
            </a:pPr>
            <a:r>
              <a:rPr lang="it-IT" sz="1800" i="1" dirty="0">
                <a:solidFill>
                  <a:schemeClr val="accent1">
                    <a:lumMod val="50000"/>
                  </a:schemeClr>
                </a:solidFill>
                <a:latin typeface="Times New Roman" panose="02020603050405020304" pitchFamily="18" charset="0"/>
                <a:cs typeface="Times New Roman" panose="02020603050405020304" pitchFamily="18" charset="0"/>
              </a:rPr>
              <a:t>Dipartimento di Economia e Impresa </a:t>
            </a:r>
          </a:p>
          <a:p>
            <a:pPr marL="0" lvl="0" indent="0" algn="ctr">
              <a:lnSpc>
                <a:spcPct val="80000"/>
              </a:lnSpc>
              <a:spcBef>
                <a:spcPts val="400"/>
              </a:spcBef>
              <a:buNone/>
            </a:pPr>
            <a:r>
              <a:rPr lang="it-IT" sz="1800" i="1" dirty="0">
                <a:solidFill>
                  <a:schemeClr val="accent1">
                    <a:lumMod val="50000"/>
                  </a:schemeClr>
                </a:solidFill>
                <a:latin typeface="Times New Roman" panose="02020603050405020304" pitchFamily="18" charset="0"/>
                <a:cs typeface="Times New Roman" panose="02020603050405020304" pitchFamily="18" charset="0"/>
              </a:rPr>
              <a:t>Università degli Studi di Catania</a:t>
            </a:r>
          </a:p>
          <a:p>
            <a:pPr marL="0" lvl="0" indent="0" algn="ctr">
              <a:lnSpc>
                <a:spcPct val="80000"/>
              </a:lnSpc>
              <a:spcBef>
                <a:spcPts val="500"/>
              </a:spcBef>
              <a:buNone/>
            </a:pPr>
            <a:endParaRPr lang="it-IT" b="1" dirty="0">
              <a:solidFill>
                <a:schemeClr val="accent1">
                  <a:lumMod val="50000"/>
                </a:schemeClr>
              </a:solidFill>
              <a:latin typeface="Times New Roman" panose="02020603050405020304" pitchFamily="18" charset="0"/>
              <a:cs typeface="Times New Roman" panose="02020603050405020304" pitchFamily="18" charset="0"/>
            </a:endParaRPr>
          </a:p>
          <a:p>
            <a:pPr marL="0" lvl="0" indent="0" algn="ctr">
              <a:lnSpc>
                <a:spcPct val="80000"/>
              </a:lnSpc>
              <a:spcBef>
                <a:spcPts val="500"/>
              </a:spcBef>
              <a:buNone/>
            </a:pPr>
            <a:r>
              <a:rPr lang="it-IT" sz="2000" b="1" dirty="0">
                <a:solidFill>
                  <a:schemeClr val="accent1">
                    <a:lumMod val="50000"/>
                  </a:schemeClr>
                </a:solidFill>
                <a:latin typeface="Times New Roman" panose="02020603050405020304" pitchFamily="18" charset="0"/>
                <a:cs typeface="Times New Roman" panose="02020603050405020304" pitchFamily="18" charset="0"/>
              </a:rPr>
              <a:t>16 e 18 settembre 2025</a:t>
            </a:r>
          </a:p>
          <a:p>
            <a:pPr marL="0" lvl="0" indent="0" algn="ctr">
              <a:lnSpc>
                <a:spcPct val="80000"/>
              </a:lnSpc>
              <a:spcBef>
                <a:spcPts val="500"/>
              </a:spcBef>
              <a:buNone/>
            </a:pPr>
            <a:r>
              <a:rPr lang="it-IT" sz="1600" b="1" i="1" dirty="0">
                <a:solidFill>
                  <a:schemeClr val="accent1">
                    <a:lumMod val="50000"/>
                  </a:schemeClr>
                </a:solidFill>
                <a:latin typeface="Times New Roman" panose="02020603050405020304" pitchFamily="18" charset="0"/>
                <a:cs typeface="Times New Roman" panose="02020603050405020304" pitchFamily="18" charset="0"/>
              </a:rPr>
              <a:t>Le Ciminiere Catania</a:t>
            </a:r>
          </a:p>
          <a:p>
            <a:pPr marL="0" lvl="0" indent="0" algn="ctr">
              <a:lnSpc>
                <a:spcPct val="80000"/>
              </a:lnSpc>
              <a:spcBef>
                <a:spcPts val="500"/>
              </a:spcBef>
              <a:buNone/>
            </a:pPr>
            <a:endParaRPr lang="it-IT" dirty="0">
              <a:solidFill>
                <a:srgbClr val="4F81BD"/>
              </a:solidFill>
              <a:latin typeface="Times New Roman" panose="02020603050405020304" pitchFamily="18" charset="0"/>
              <a:cs typeface="Times New Roman" panose="02020603050405020304" pitchFamily="18" charset="0"/>
            </a:endParaRPr>
          </a:p>
          <a:p>
            <a:pPr marL="0" lvl="0" indent="0" algn="ctr">
              <a:lnSpc>
                <a:spcPct val="80000"/>
              </a:lnSpc>
              <a:spcBef>
                <a:spcPts val="500"/>
              </a:spcBef>
              <a:buNone/>
            </a:pPr>
            <a:r>
              <a:rPr lang="it-IT" sz="1200" dirty="0">
                <a:latin typeface="Times New Roman" panose="02020603050405020304" pitchFamily="18" charset="0"/>
                <a:cs typeface="Times New Roman" panose="02020603050405020304" pitchFamily="18" charset="0"/>
              </a:rPr>
              <a:t>CONVENZIONE TRA LA CITTA’ METROPOLITANA DI CATANIA E L’ UNIVERSITA’ DEGLI STUDI DI CATANIA NELL’AMBITO DEL PROGETTO “FORMETRO P.A.-FORMARE LA CITTÀ METROPOLITANA DI CATANIA”- AVVISO“PERFORMA PA- SUPPORTARE LO SVILUPPO DI PERCORSI FORMATIVI PROFESSIONALIZZANTI DA PARTE DELLE PA E LA VALORIZZAZIONE DI BUONE PRATICHE”- RISORSE PNRR</a:t>
            </a:r>
          </a:p>
          <a:p>
            <a:pPr lvl="0">
              <a:lnSpc>
                <a:spcPct val="80000"/>
              </a:lnSpc>
              <a:spcBef>
                <a:spcPts val="500"/>
              </a:spcBef>
            </a:pPr>
            <a:endParaRPr lang="it-IT" dirty="0">
              <a:latin typeface="Times New Roman" panose="02020603050405020304" pitchFamily="18" charset="0"/>
              <a:cs typeface="Times New Roman" panose="02020603050405020304" pitchFamily="18" charset="0"/>
            </a:endParaRPr>
          </a:p>
          <a:p>
            <a:pPr marL="0" lvl="0" indent="0" algn="ctr">
              <a:lnSpc>
                <a:spcPct val="80000"/>
              </a:lnSpc>
              <a:spcBef>
                <a:spcPts val="500"/>
              </a:spcBef>
              <a:buNone/>
            </a:pPr>
            <a:endParaRPr lang="it-IT" dirty="0">
              <a:solidFill>
                <a:srgbClr val="4F81BD"/>
              </a:solidFill>
              <a:latin typeface="Times New Roman" panose="02020603050405020304" pitchFamily="18" charset="0"/>
              <a:cs typeface="Times New Roman" panose="02020603050405020304" pitchFamily="18" charset="0"/>
            </a:endParaRPr>
          </a:p>
          <a:p>
            <a:pPr marL="0" lvl="0" indent="0">
              <a:lnSpc>
                <a:spcPct val="80000"/>
              </a:lnSpc>
              <a:spcBef>
                <a:spcPts val="500"/>
              </a:spcBef>
              <a:buNone/>
            </a:pPr>
            <a:endParaRPr lang="it-IT" dirty="0">
              <a:latin typeface="Times New Roman" panose="02020603050405020304" pitchFamily="18" charset="0"/>
              <a:cs typeface="Times New Roman" panose="02020603050405020304" pitchFamily="18" charset="0"/>
            </a:endParaRPr>
          </a:p>
          <a:p>
            <a:pPr marL="0" lvl="0" indent="0">
              <a:lnSpc>
                <a:spcPct val="80000"/>
              </a:lnSpc>
              <a:spcBef>
                <a:spcPts val="500"/>
              </a:spcBef>
              <a:buNone/>
            </a:pPr>
            <a:endParaRPr lang="it-IT" dirty="0">
              <a:latin typeface="Times New Roman" panose="02020603050405020304" pitchFamily="18" charset="0"/>
              <a:cs typeface="Times New Roman" panose="02020603050405020304" pitchFamily="18" charset="0"/>
            </a:endParaRPr>
          </a:p>
          <a:p>
            <a:pPr marL="0" lvl="0" indent="0">
              <a:lnSpc>
                <a:spcPct val="80000"/>
              </a:lnSpc>
              <a:spcBef>
                <a:spcPts val="500"/>
              </a:spcBef>
              <a:buNone/>
            </a:pPr>
            <a:endParaRPr lang="it-IT" dirty="0">
              <a:latin typeface="Times New Roman" panose="02020603050405020304" pitchFamily="18" charset="0"/>
              <a:cs typeface="Times New Roman" panose="02020603050405020304" pitchFamily="18" charset="0"/>
            </a:endParaRPr>
          </a:p>
          <a:p>
            <a:pPr marL="0" lvl="0" indent="0">
              <a:lnSpc>
                <a:spcPct val="80000"/>
              </a:lnSpc>
              <a:spcBef>
                <a:spcPts val="500"/>
              </a:spcBef>
              <a:buNone/>
            </a:pPr>
            <a:endParaRPr lang="it-IT" dirty="0">
              <a:latin typeface="Times New Roman" panose="02020603050405020304" pitchFamily="18" charset="0"/>
              <a:cs typeface="Times New Roman" panose="02020603050405020304" pitchFamily="18" charset="0"/>
            </a:endParaRPr>
          </a:p>
        </p:txBody>
      </p:sp>
      <p:pic>
        <p:nvPicPr>
          <p:cNvPr id="5" name="Immagine 4">
            <a:extLst>
              <a:ext uri="{FF2B5EF4-FFF2-40B4-BE49-F238E27FC236}">
                <a16:creationId xmlns:a16="http://schemas.microsoft.com/office/drawing/2014/main" xmlns="" id="{5012C381-DFD5-D9CD-388C-229AADAA204C}"/>
              </a:ext>
            </a:extLst>
          </p:cNvPr>
          <p:cNvPicPr>
            <a:picLocks noChangeAspect="1"/>
          </p:cNvPicPr>
          <p:nvPr/>
        </p:nvPicPr>
        <p:blipFill>
          <a:blip r:embed="rId2"/>
          <a:stretch>
            <a:fillRect/>
          </a:stretch>
        </p:blipFill>
        <p:spPr>
          <a:xfrm>
            <a:off x="214829" y="462799"/>
            <a:ext cx="2363118" cy="1222782"/>
          </a:xfrm>
          <a:prstGeom prst="rect">
            <a:avLst/>
          </a:prstGeom>
        </p:spPr>
      </p:pic>
      <p:pic>
        <p:nvPicPr>
          <p:cNvPr id="1026" name="Picture 2" descr="logo">
            <a:extLst>
              <a:ext uri="{FF2B5EF4-FFF2-40B4-BE49-F238E27FC236}">
                <a16:creationId xmlns:a16="http://schemas.microsoft.com/office/drawing/2014/main" xmlns="" id="{282A5E45-06BF-409B-0994-0E87C78BA1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0280" y="462799"/>
            <a:ext cx="1123720" cy="1123720"/>
          </a:xfrm>
          <a:prstGeom prst="rect">
            <a:avLst/>
          </a:prstGeom>
          <a:noFill/>
          <a:extLst>
            <a:ext uri="{909E8E84-426E-40DD-AFC4-6F175D3DCCD1}">
              <a14:hiddenFill xmlns:a14="http://schemas.microsoft.com/office/drawing/2010/main">
                <a:solidFill>
                  <a:srgbClr val="FFFFFF"/>
                </a:solidFill>
              </a14:hiddenFill>
            </a:ext>
          </a:extLst>
        </p:spPr>
      </p:pic>
      <p:sp>
        <p:nvSpPr>
          <p:cNvPr id="7" name="CasellaDiTesto 6">
            <a:extLst>
              <a:ext uri="{FF2B5EF4-FFF2-40B4-BE49-F238E27FC236}">
                <a16:creationId xmlns:a16="http://schemas.microsoft.com/office/drawing/2014/main" xmlns="" id="{4893AD52-3B38-4146-B4A1-5289F6AAB540}"/>
              </a:ext>
            </a:extLst>
          </p:cNvPr>
          <p:cNvSpPr txBox="1"/>
          <p:nvPr/>
        </p:nvSpPr>
        <p:spPr>
          <a:xfrm>
            <a:off x="6009699" y="751024"/>
            <a:ext cx="2363119" cy="646331"/>
          </a:xfrm>
          <a:prstGeom prst="rect">
            <a:avLst/>
          </a:prstGeom>
          <a:noFill/>
        </p:spPr>
        <p:txBody>
          <a:bodyPr wrap="square" rtlCol="0">
            <a:spAutoFit/>
          </a:bodyPr>
          <a:lstStyle/>
          <a:p>
            <a:pPr algn="ctr"/>
            <a:r>
              <a:rPr lang="it-IT" dirty="0">
                <a:latin typeface="ACADEMY ENGRAVED LET PLAIN:1.0" panose="02000000000000000000" pitchFamily="2" charset="0"/>
                <a:cs typeface="Adelle Sans Devanagari" panose="02000503000000020004" pitchFamily="2" charset="-78"/>
              </a:rPr>
              <a:t>Città Metropolitana </a:t>
            </a:r>
          </a:p>
          <a:p>
            <a:pPr algn="ctr"/>
            <a:r>
              <a:rPr lang="it-IT" dirty="0">
                <a:latin typeface="ACADEMY ENGRAVED LET PLAIN:1.0" panose="02000000000000000000" pitchFamily="2" charset="0"/>
                <a:cs typeface="Adelle Sans Devanagari" panose="02000503000000020004" pitchFamily="2" charset="-78"/>
              </a:rPr>
              <a:t>di Catania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egnaposto numero diapositiva 4">
            <a:extLst>
              <a:ext uri="{FF2B5EF4-FFF2-40B4-BE49-F238E27FC236}">
                <a16:creationId xmlns:a16="http://schemas.microsoft.com/office/drawing/2014/main" xmlns="" id="{C02FFF5C-C329-6042-82F2-9EC345C15046}"/>
              </a:ext>
            </a:extLst>
          </p:cNvPr>
          <p:cNvSpPr>
            <a:spLocks noGrp="1"/>
          </p:cNvSpPr>
          <p:nvPr>
            <p:ph type="sldNum" sz="quarter" idx="12"/>
          </p:nvPr>
        </p:nvSpPr>
        <p:spPr bwMode="auto">
          <a:xfrm>
            <a:off x="8153400" y="6421438"/>
            <a:ext cx="762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defPPr>
              <a:defRPr lang="it-IT"/>
            </a:defPPr>
            <a:lvl1pPr algn="r" rtl="0" eaLnBrk="1" fontAlgn="base" hangingPunct="1">
              <a:spcBef>
                <a:spcPct val="0"/>
              </a:spcBef>
              <a:spcAft>
                <a:spcPct val="0"/>
              </a:spcAft>
              <a:defRPr sz="1000" kern="1200">
                <a:solidFill>
                  <a:srgbClr val="024559"/>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a:defRPr/>
            </a:pPr>
            <a:fld id="{B910CF10-2286-3749-A728-F47A3EDC4B5C}" type="slidenum">
              <a:rPr lang="it-IT" altLang="it-IT" smtClean="0"/>
              <a:pPr>
                <a:defRPr/>
              </a:pPr>
              <a:t>10</a:t>
            </a:fld>
            <a:endParaRPr lang="it-IT" altLang="it-IT">
              <a:solidFill>
                <a:srgbClr val="024559"/>
              </a:solidFill>
            </a:endParaRPr>
          </a:p>
        </p:txBody>
      </p:sp>
      <p:sp>
        <p:nvSpPr>
          <p:cNvPr id="32770" name="Titolo 1">
            <a:extLst>
              <a:ext uri="{FF2B5EF4-FFF2-40B4-BE49-F238E27FC236}">
                <a16:creationId xmlns:a16="http://schemas.microsoft.com/office/drawing/2014/main" xmlns="" id="{52691DFD-C50C-1643-8FB7-2644D95F28B3}"/>
              </a:ext>
            </a:extLst>
          </p:cNvPr>
          <p:cNvSpPr txBox="1">
            <a:spLocks/>
          </p:cNvSpPr>
          <p:nvPr/>
        </p:nvSpPr>
        <p:spPr bwMode="auto">
          <a:xfrm>
            <a:off x="499001" y="127160"/>
            <a:ext cx="6697439"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it-IT" altLang="it-IT" sz="3200" b="1" i="1" dirty="0">
                <a:solidFill>
                  <a:srgbClr val="232A8D"/>
                </a:solidFill>
                <a:latin typeface="Times New Roman" panose="02020603050405020304" pitchFamily="18" charset="0"/>
                <a:cs typeface="Times New Roman" panose="02020603050405020304" pitchFamily="18" charset="0"/>
              </a:rPr>
              <a:t>Ruolo del bilancio pubblico</a:t>
            </a:r>
          </a:p>
        </p:txBody>
      </p:sp>
      <p:sp>
        <p:nvSpPr>
          <p:cNvPr id="32771" name="CasellaDiTesto 5">
            <a:extLst>
              <a:ext uri="{FF2B5EF4-FFF2-40B4-BE49-F238E27FC236}">
                <a16:creationId xmlns:a16="http://schemas.microsoft.com/office/drawing/2014/main" xmlns="" id="{5DFE2B2A-C579-A44D-9D3E-66771D5CE72F}"/>
              </a:ext>
            </a:extLst>
          </p:cNvPr>
          <p:cNvSpPr txBox="1">
            <a:spLocks noChangeArrowheads="1"/>
          </p:cNvSpPr>
          <p:nvPr/>
        </p:nvSpPr>
        <p:spPr bwMode="auto">
          <a:xfrm>
            <a:off x="323528" y="886809"/>
            <a:ext cx="725380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endParaRPr lang="it-IT" altLang="it-IT" sz="2000" dirty="0">
              <a:solidFill>
                <a:srgbClr val="011893"/>
              </a:solidFill>
              <a:latin typeface="Times New Roman" panose="02020603050405020304" pitchFamily="18" charset="0"/>
              <a:cs typeface="Times New Roman" panose="02020603050405020304" pitchFamily="18" charset="0"/>
            </a:endParaRPr>
          </a:p>
          <a:p>
            <a:r>
              <a:rPr lang="it-IT" sz="2000" dirty="0">
                <a:solidFill>
                  <a:srgbClr val="011893"/>
                </a:solidFill>
                <a:latin typeface="Times New Roman" panose="02020603050405020304" pitchFamily="18" charset="0"/>
                <a:cs typeface="Times New Roman" panose="02020603050405020304" pitchFamily="18" charset="0"/>
              </a:rPr>
              <a:t>Le innovazioni contabili hanno impattato fortemente sull’attività gestionale e sul modo di concepire la pubblica amministrazione, nella duplice finalità di realizzare bilanci confrontabili e di perseguire </a:t>
            </a:r>
            <a:r>
              <a:rPr lang="it-IT" sz="2000" b="1" dirty="0">
                <a:solidFill>
                  <a:srgbClr val="011893"/>
                </a:solidFill>
                <a:latin typeface="Times New Roman" panose="02020603050405020304" pitchFamily="18" charset="0"/>
                <a:cs typeface="Times New Roman" panose="02020603050405020304" pitchFamily="18" charset="0"/>
              </a:rPr>
              <a:t>equilibri</a:t>
            </a:r>
            <a:r>
              <a:rPr lang="it-IT" sz="2000" dirty="0">
                <a:solidFill>
                  <a:srgbClr val="011893"/>
                </a:solidFill>
                <a:latin typeface="Times New Roman" panose="02020603050405020304" pitchFamily="18" charset="0"/>
                <a:cs typeface="Times New Roman" panose="02020603050405020304" pitchFamily="18" charset="0"/>
              </a:rPr>
              <a:t> finanziari, economici e patrimoniali effettivi e non apparenti.</a:t>
            </a:r>
          </a:p>
        </p:txBody>
      </p:sp>
      <p:sp>
        <p:nvSpPr>
          <p:cNvPr id="3" name="Rettangolo 2">
            <a:extLst>
              <a:ext uri="{FF2B5EF4-FFF2-40B4-BE49-F238E27FC236}">
                <a16:creationId xmlns:a16="http://schemas.microsoft.com/office/drawing/2014/main" xmlns="" id="{0924EB87-99D3-A445-B911-2EE83B7DBF38}"/>
              </a:ext>
            </a:extLst>
          </p:cNvPr>
          <p:cNvSpPr/>
          <p:nvPr/>
        </p:nvSpPr>
        <p:spPr>
          <a:xfrm>
            <a:off x="179512" y="2924944"/>
            <a:ext cx="8622704" cy="3785652"/>
          </a:xfrm>
          <a:prstGeom prst="rect">
            <a:avLst/>
          </a:prstGeom>
        </p:spPr>
        <p:txBody>
          <a:bodyPr wrap="square">
            <a:spAutoFit/>
          </a:bodyPr>
          <a:lstStyle/>
          <a:p>
            <a:r>
              <a:rPr lang="it-IT" sz="2400" dirty="0">
                <a:solidFill>
                  <a:srgbClr val="011893"/>
                </a:solidFill>
                <a:latin typeface="Times New Roman" panose="02020603050405020304" pitchFamily="18" charset="0"/>
                <a:ea typeface="MS Mincho" panose="02020609040205080304" pitchFamily="49" charset="-128"/>
                <a:cs typeface="Times New Roman" panose="02020603050405020304" pitchFamily="18" charset="0"/>
              </a:rPr>
              <a:t>Il bilancio è espressione non soltanto di valutazioni di ordine giuridico-contabile ma è anche strumento di preservazione della </a:t>
            </a:r>
            <a:r>
              <a:rPr lang="it-IT" sz="2400" b="1" dirty="0">
                <a:solidFill>
                  <a:srgbClr val="011893"/>
                </a:solidFill>
                <a:latin typeface="Times New Roman" panose="02020603050405020304" pitchFamily="18" charset="0"/>
                <a:ea typeface="MS Mincho" panose="02020609040205080304" pitchFamily="49" charset="-128"/>
                <a:cs typeface="Times New Roman" panose="02020603050405020304" pitchFamily="18" charset="0"/>
              </a:rPr>
              <a:t>rappresentanza democratica</a:t>
            </a:r>
            <a:r>
              <a:rPr lang="it-IT" sz="2400" dirty="0">
                <a:solidFill>
                  <a:srgbClr val="011893"/>
                </a:solidFill>
                <a:latin typeface="Times New Roman" panose="02020603050405020304" pitchFamily="18" charset="0"/>
                <a:ea typeface="MS Mincho" panose="02020609040205080304" pitchFamily="49" charset="-128"/>
                <a:cs typeface="Times New Roman" panose="02020603050405020304" pitchFamily="18" charset="0"/>
              </a:rPr>
              <a:t>, in quanto, nella sua funzione di salvaguardia degli equilibri,  presuppone, come afferma la Corte Costituzionale, quali caratteri essenziali e inscindibili la chiarezza, l’attendibilità, la significatività, “la specificazione degli interventi attuativi delle politiche pubbliche” .</a:t>
            </a:r>
          </a:p>
          <a:p>
            <a:endParaRPr lang="it-IT" sz="2400" dirty="0">
              <a:solidFill>
                <a:srgbClr val="011893"/>
              </a:solidFill>
              <a:latin typeface="Times New Roman" panose="02020603050405020304" pitchFamily="18" charset="0"/>
              <a:ea typeface="MS Mincho" panose="02020609040205080304" pitchFamily="49" charset="-128"/>
              <a:cs typeface="Times New Roman" panose="02020603050405020304" pitchFamily="18" charset="0"/>
            </a:endParaRPr>
          </a:p>
          <a:p>
            <a:endParaRPr lang="it-IT" sz="2400" dirty="0">
              <a:solidFill>
                <a:srgbClr val="011893"/>
              </a:solidFill>
              <a:latin typeface="Times New Roman" panose="02020603050405020304" pitchFamily="18" charset="0"/>
              <a:ea typeface="MS Mincho" panose="02020609040205080304" pitchFamily="49" charset="-128"/>
              <a:cs typeface="Times New Roman" panose="02020603050405020304" pitchFamily="18" charset="0"/>
            </a:endParaRPr>
          </a:p>
          <a:p>
            <a:r>
              <a:rPr lang="it-IT" sz="2400"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EQUILIBRIO 			PRINCIPI		DEMOCRAZIA </a:t>
            </a:r>
            <a:endParaRPr lang="it-IT" sz="2400"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8007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ext Box 4">
            <a:extLst>
              <a:ext uri="{FF2B5EF4-FFF2-40B4-BE49-F238E27FC236}">
                <a16:creationId xmlns:a16="http://schemas.microsoft.com/office/drawing/2014/main" xmlns="" id="{2EC9033F-19C3-9F4F-A016-D71947B7BF94}"/>
              </a:ext>
            </a:extLst>
          </p:cNvPr>
          <p:cNvSpPr txBox="1">
            <a:spLocks noChangeArrowheads="1"/>
          </p:cNvSpPr>
          <p:nvPr/>
        </p:nvSpPr>
        <p:spPr bwMode="auto">
          <a:xfrm>
            <a:off x="323528" y="332656"/>
            <a:ext cx="8208912" cy="5693866"/>
          </a:xfrm>
          <a:prstGeom prst="rect">
            <a:avLst/>
          </a:prstGeom>
          <a:noFill/>
          <a:ln>
            <a:noFill/>
          </a:ln>
        </p:spPr>
        <p:txBody>
          <a:bodyPr wrap="square">
            <a:spAutoFit/>
          </a:bodyPr>
          <a:lstStyle>
            <a:lvl1pPr marL="457200" indent="-457200">
              <a:spcBef>
                <a:spcPct val="20000"/>
              </a:spcBef>
              <a:buClr>
                <a:schemeClr val="tx2"/>
              </a:buClr>
              <a:buSzPct val="75000"/>
              <a:buFont typeface="Wingdings" panose="05000000000000000000"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anose="05000000000000000000"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anose="05000000000000000000"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marL="0" indent="0" eaLnBrk="1" hangingPunct="1">
              <a:spcBef>
                <a:spcPct val="0"/>
              </a:spcBef>
              <a:buClrTx/>
              <a:buSzTx/>
              <a:buFont typeface="Wingdings" panose="05000000000000000000" pitchFamily="2" charset="2"/>
              <a:buNone/>
              <a:defRPr/>
            </a:pPr>
            <a:r>
              <a:rPr lang="it-IT" altLang="it-IT" sz="2800" b="1" dirty="0">
                <a:solidFill>
                  <a:srgbClr val="990033"/>
                </a:solidFill>
                <a:cs typeface="Times New Roman" panose="02020603050405020304" pitchFamily="18" charset="0"/>
              </a:rPr>
              <a:t>Il Bilancio pubblico</a:t>
            </a:r>
          </a:p>
          <a:p>
            <a:pPr eaLnBrk="1" hangingPunct="1">
              <a:spcBef>
                <a:spcPct val="0"/>
              </a:spcBef>
              <a:buClrTx/>
              <a:buSzTx/>
              <a:buFontTx/>
              <a:buNone/>
              <a:defRPr/>
            </a:pPr>
            <a:endParaRPr lang="it-IT" altLang="it-IT" sz="2400" dirty="0">
              <a:solidFill>
                <a:srgbClr val="990033"/>
              </a:solidFill>
              <a:cs typeface="Times New Roman" panose="02020603050405020304" pitchFamily="18" charset="0"/>
            </a:endParaRPr>
          </a:p>
          <a:p>
            <a:pPr marL="0" indent="0" eaLnBrk="1" hangingPunct="1">
              <a:spcBef>
                <a:spcPct val="0"/>
              </a:spcBef>
              <a:buClrTx/>
              <a:buSzTx/>
              <a:buNone/>
              <a:defRPr/>
            </a:pPr>
            <a:r>
              <a:rPr lang="it-IT" altLang="it-IT" sz="2400" u="sng" dirty="0">
                <a:solidFill>
                  <a:srgbClr val="011893"/>
                </a:solidFill>
                <a:cs typeface="Times New Roman" panose="02020603050405020304" pitchFamily="18" charset="0"/>
              </a:rPr>
              <a:t>Bilancio finanziario </a:t>
            </a:r>
            <a:r>
              <a:rPr lang="it-IT" altLang="it-IT" sz="2400" dirty="0">
                <a:solidFill>
                  <a:srgbClr val="011893"/>
                </a:solidFill>
                <a:cs typeface="Times New Roman" panose="02020603050405020304" pitchFamily="18" charset="0"/>
              </a:rPr>
              <a:t>(BP) è strutturato in Entrate e Uscite</a:t>
            </a:r>
          </a:p>
          <a:p>
            <a:pPr marL="0" indent="0" eaLnBrk="1" hangingPunct="1">
              <a:spcBef>
                <a:spcPct val="0"/>
              </a:spcBef>
              <a:buClrTx/>
              <a:buSzTx/>
              <a:buNone/>
              <a:defRPr/>
            </a:pPr>
            <a:r>
              <a:rPr lang="it-IT" altLang="it-IT" sz="2400" dirty="0">
                <a:solidFill>
                  <a:srgbClr val="011893"/>
                </a:solidFill>
                <a:cs typeface="Times New Roman" panose="02020603050405020304" pitchFamily="18" charset="0"/>
              </a:rPr>
              <a:t>e dunque esprime un equilibrio tra le risorse a disposizione e la loro destinazione rispetto a tutte attività che lo specifico ente dovrà realizzare.</a:t>
            </a:r>
          </a:p>
          <a:p>
            <a:pPr marL="0" indent="0" eaLnBrk="1" hangingPunct="1">
              <a:spcBef>
                <a:spcPct val="0"/>
              </a:spcBef>
              <a:buClrTx/>
              <a:buSzTx/>
              <a:buNone/>
              <a:defRPr/>
            </a:pPr>
            <a:endParaRPr lang="it-IT" altLang="it-IT" sz="2400" dirty="0">
              <a:solidFill>
                <a:srgbClr val="011893"/>
              </a:solidFill>
              <a:cs typeface="Times New Roman" panose="02020603050405020304" pitchFamily="18" charset="0"/>
            </a:endParaRPr>
          </a:p>
          <a:p>
            <a:pPr marL="0" indent="0" eaLnBrk="1" hangingPunct="1">
              <a:spcBef>
                <a:spcPct val="0"/>
              </a:spcBef>
              <a:buClrTx/>
              <a:buSzTx/>
              <a:buNone/>
              <a:defRPr/>
            </a:pPr>
            <a:r>
              <a:rPr lang="it-IT" altLang="it-IT" sz="2400" dirty="0">
                <a:solidFill>
                  <a:srgbClr val="011893"/>
                </a:solidFill>
                <a:cs typeface="Times New Roman" panose="02020603050405020304" pitchFamily="18" charset="0"/>
              </a:rPr>
              <a:t>Nell’ambito del Bilancio le </a:t>
            </a:r>
            <a:r>
              <a:rPr lang="it-IT" altLang="it-IT" sz="2400" u="sng" dirty="0">
                <a:solidFill>
                  <a:srgbClr val="011893"/>
                </a:solidFill>
                <a:cs typeface="Times New Roman" panose="02020603050405020304" pitchFamily="18" charset="0"/>
              </a:rPr>
              <a:t>Missioni</a:t>
            </a:r>
            <a:r>
              <a:rPr lang="it-IT" altLang="it-IT" sz="2400" dirty="0">
                <a:solidFill>
                  <a:srgbClr val="011893"/>
                </a:solidFill>
                <a:cs typeface="Times New Roman" panose="02020603050405020304" pitchFamily="18" charset="0"/>
              </a:rPr>
              <a:t> costituiscono un elemento base rilevante nella classificazione (COFOG – </a:t>
            </a:r>
            <a:r>
              <a:rPr lang="it-IT" altLang="it-IT" sz="2400" dirty="0" err="1">
                <a:solidFill>
                  <a:srgbClr val="011893"/>
                </a:solidFill>
                <a:cs typeface="Times New Roman" panose="02020603050405020304" pitchFamily="18" charset="0"/>
              </a:rPr>
              <a:t>Classification</a:t>
            </a:r>
            <a:r>
              <a:rPr lang="it-IT" altLang="it-IT" sz="2400" dirty="0">
                <a:solidFill>
                  <a:srgbClr val="011893"/>
                </a:solidFill>
                <a:cs typeface="Times New Roman" panose="02020603050405020304" pitchFamily="18" charset="0"/>
              </a:rPr>
              <a:t> of </a:t>
            </a:r>
            <a:r>
              <a:rPr lang="it-IT" altLang="it-IT" sz="2400" dirty="0" err="1">
                <a:solidFill>
                  <a:srgbClr val="011893"/>
                </a:solidFill>
                <a:cs typeface="Times New Roman" panose="02020603050405020304" pitchFamily="18" charset="0"/>
              </a:rPr>
              <a:t>function</a:t>
            </a:r>
            <a:r>
              <a:rPr lang="it-IT" altLang="it-IT" sz="2400" dirty="0">
                <a:solidFill>
                  <a:srgbClr val="011893"/>
                </a:solidFill>
                <a:cs typeface="Times New Roman" panose="02020603050405020304" pitchFamily="18" charset="0"/>
              </a:rPr>
              <a:t> of </a:t>
            </a:r>
            <a:r>
              <a:rPr lang="it-IT" altLang="it-IT" sz="2400" dirty="0" err="1">
                <a:solidFill>
                  <a:srgbClr val="011893"/>
                </a:solidFill>
                <a:cs typeface="Times New Roman" panose="02020603050405020304" pitchFamily="18" charset="0"/>
              </a:rPr>
              <a:t>government</a:t>
            </a:r>
            <a:r>
              <a:rPr lang="it-IT" altLang="it-IT" sz="2400" dirty="0">
                <a:solidFill>
                  <a:srgbClr val="011893"/>
                </a:solidFill>
                <a:cs typeface="Times New Roman" panose="02020603050405020304" pitchFamily="18" charset="0"/>
              </a:rPr>
              <a:t>):</a:t>
            </a:r>
          </a:p>
          <a:p>
            <a:pPr marL="0" indent="0" eaLnBrk="1" hangingPunct="1">
              <a:spcBef>
                <a:spcPct val="0"/>
              </a:spcBef>
              <a:buClrTx/>
              <a:buSzTx/>
              <a:buNone/>
              <a:defRPr/>
            </a:pPr>
            <a:r>
              <a:rPr lang="it-IT" sz="2000" dirty="0">
                <a:solidFill>
                  <a:srgbClr val="011893"/>
                </a:solidFill>
                <a:cs typeface="Times New Roman" panose="02020603050405020304" pitchFamily="18" charset="0"/>
              </a:rPr>
              <a:t>Le Missioni rappresentano "le funzioni principali e gli obiettivi strategici perseguiti con la spesa pubblica" e costituiscono una rappresentazione politico-istituzionale, necessaria per rendere più trasparenti le grandi poste di allocazione della spesa e per meglio comunicare le direttrici principali delle sottostanti azioni amministrative da svolgere da parte delle singole amministrazioni (MEF).</a:t>
            </a:r>
            <a:endParaRPr lang="it-IT" altLang="it-IT" sz="2000" b="1" dirty="0">
              <a:solidFill>
                <a:srgbClr val="011893"/>
              </a:solidFill>
              <a:cs typeface="Times New Roman" panose="02020603050405020304" pitchFamily="18" charset="0"/>
            </a:endParaRPr>
          </a:p>
        </p:txBody>
      </p:sp>
    </p:spTree>
    <p:extLst>
      <p:ext uri="{BB962C8B-B14F-4D97-AF65-F5344CB8AC3E}">
        <p14:creationId xmlns:p14="http://schemas.microsoft.com/office/powerpoint/2010/main" val="369530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2">
            <a:extLst>
              <a:ext uri="{FF2B5EF4-FFF2-40B4-BE49-F238E27FC236}">
                <a16:creationId xmlns:a16="http://schemas.microsoft.com/office/drawing/2014/main" xmlns="" id="{FAE2885F-C84E-DF42-8A63-05DF21090F41}"/>
              </a:ext>
            </a:extLst>
          </p:cNvPr>
          <p:cNvSpPr>
            <a:spLocks noGrp="1" noChangeArrowheads="1"/>
          </p:cNvSpPr>
          <p:nvPr>
            <p:ph type="title"/>
          </p:nvPr>
        </p:nvSpPr>
        <p:spPr>
          <a:xfrm>
            <a:off x="837241" y="331146"/>
            <a:ext cx="6408712" cy="649355"/>
          </a:xfrm>
        </p:spPr>
        <p:txBody>
          <a:bodyPr/>
          <a:lstStyle/>
          <a:p>
            <a:pPr eaLnBrk="1" hangingPunct="1"/>
            <a:r>
              <a:rPr lang="it-IT" altLang="it-IT" sz="2800" dirty="0">
                <a:solidFill>
                  <a:srgbClr val="700000"/>
                </a:solidFill>
                <a:latin typeface="Times New Roman" panose="02020603050405020304" pitchFamily="18" charset="0"/>
                <a:cs typeface="Times New Roman" panose="02020603050405020304" pitchFamily="18" charset="0"/>
              </a:rPr>
              <a:t>I principi contabili (All.1 </a:t>
            </a:r>
            <a:r>
              <a:rPr lang="it-IT" altLang="it-IT" sz="2800" dirty="0" err="1">
                <a:solidFill>
                  <a:srgbClr val="700000"/>
                </a:solidFill>
                <a:latin typeface="Times New Roman" panose="02020603050405020304" pitchFamily="18" charset="0"/>
                <a:cs typeface="Times New Roman" panose="02020603050405020304" pitchFamily="18" charset="0"/>
              </a:rPr>
              <a:t>D.Lgs.</a:t>
            </a:r>
            <a:r>
              <a:rPr lang="it-IT" altLang="it-IT" sz="2800" dirty="0">
                <a:solidFill>
                  <a:srgbClr val="700000"/>
                </a:solidFill>
                <a:latin typeface="Times New Roman" panose="02020603050405020304" pitchFamily="18" charset="0"/>
                <a:cs typeface="Times New Roman" panose="02020603050405020304" pitchFamily="18" charset="0"/>
              </a:rPr>
              <a:t> 118/2011)</a:t>
            </a:r>
          </a:p>
        </p:txBody>
      </p:sp>
      <p:sp>
        <p:nvSpPr>
          <p:cNvPr id="4" name="CasellaDiTesto 3">
            <a:extLst>
              <a:ext uri="{FF2B5EF4-FFF2-40B4-BE49-F238E27FC236}">
                <a16:creationId xmlns:a16="http://schemas.microsoft.com/office/drawing/2014/main" xmlns="" id="{7C9C6D04-1CC5-2A35-DC16-2A9AC1DC9C45}"/>
              </a:ext>
            </a:extLst>
          </p:cNvPr>
          <p:cNvSpPr txBox="1"/>
          <p:nvPr/>
        </p:nvSpPr>
        <p:spPr>
          <a:xfrm>
            <a:off x="755575" y="1105050"/>
            <a:ext cx="6732748" cy="5632311"/>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txBody>
          <a:bodyPr wrap="square" rtlCol="0">
            <a:spAutoFit/>
          </a:bodyPr>
          <a:lstStyle/>
          <a:p>
            <a:pPr>
              <a:buFont typeface="+mj-lt"/>
              <a:buAutoNum type="arabicPeriod"/>
            </a:pPr>
            <a:r>
              <a:rPr lang="it-IT" sz="1800" dirty="0">
                <a:effectLst/>
                <a:latin typeface="Times"/>
              </a:rPr>
              <a:t>Principio dell'</a:t>
            </a:r>
            <a:r>
              <a:rPr lang="it-IT" sz="1800" dirty="0" err="1">
                <a:effectLst/>
                <a:latin typeface="Times"/>
              </a:rPr>
              <a:t>annualita</a:t>
            </a:r>
            <a:r>
              <a:rPr lang="it-IT" sz="1800" dirty="0">
                <a:effectLst/>
                <a:latin typeface="Times"/>
              </a:rPr>
              <a:t>̀ </a:t>
            </a:r>
          </a:p>
          <a:p>
            <a:pPr>
              <a:buFont typeface="+mj-lt"/>
              <a:buAutoNum type="arabicPeriod"/>
            </a:pPr>
            <a:r>
              <a:rPr lang="it-IT" sz="1800" dirty="0">
                <a:effectLst/>
                <a:latin typeface="Times"/>
              </a:rPr>
              <a:t>Principio dell'unità </a:t>
            </a:r>
          </a:p>
          <a:p>
            <a:pPr>
              <a:buFont typeface="+mj-lt"/>
              <a:buAutoNum type="arabicPeriod"/>
            </a:pPr>
            <a:r>
              <a:rPr lang="it-IT" sz="1800" dirty="0">
                <a:effectLst/>
                <a:latin typeface="Times"/>
              </a:rPr>
              <a:t>Principio dell'</a:t>
            </a:r>
            <a:r>
              <a:rPr lang="it-IT" sz="1800" dirty="0" err="1">
                <a:effectLst/>
                <a:latin typeface="Times"/>
              </a:rPr>
              <a:t>universalita</a:t>
            </a:r>
            <a:r>
              <a:rPr lang="it-IT" sz="1800" dirty="0">
                <a:effectLst/>
                <a:latin typeface="Times"/>
              </a:rPr>
              <a:t>̀ </a:t>
            </a:r>
          </a:p>
          <a:p>
            <a:pPr>
              <a:buFont typeface="+mj-lt"/>
              <a:buAutoNum type="arabicPeriod"/>
            </a:pPr>
            <a:r>
              <a:rPr lang="it-IT" sz="1800" dirty="0">
                <a:effectLst/>
                <a:latin typeface="Times"/>
              </a:rPr>
              <a:t>Principio dell'</a:t>
            </a:r>
            <a:r>
              <a:rPr lang="it-IT" sz="1800" dirty="0" err="1">
                <a:effectLst/>
                <a:latin typeface="Times"/>
              </a:rPr>
              <a:t>integrita</a:t>
            </a:r>
            <a:r>
              <a:rPr lang="it-IT" sz="1800" dirty="0">
                <a:effectLst/>
                <a:latin typeface="Times"/>
              </a:rPr>
              <a:t>̀ </a:t>
            </a:r>
          </a:p>
          <a:p>
            <a:pPr>
              <a:buFont typeface="+mj-lt"/>
              <a:buAutoNum type="arabicPeriod"/>
            </a:pPr>
            <a:r>
              <a:rPr lang="it-IT" sz="1800" dirty="0">
                <a:effectLst/>
                <a:latin typeface="Times"/>
              </a:rPr>
              <a:t>Principio della </a:t>
            </a:r>
            <a:r>
              <a:rPr lang="it-IT" sz="1800" dirty="0" err="1">
                <a:effectLst/>
                <a:latin typeface="Times"/>
              </a:rPr>
              <a:t>veridicita</a:t>
            </a:r>
            <a:r>
              <a:rPr lang="it-IT" sz="1800" dirty="0">
                <a:effectLst/>
                <a:latin typeface="Times"/>
              </a:rPr>
              <a:t>̀, attendibilit</a:t>
            </a:r>
            <a:r>
              <a:rPr lang="it-IT" dirty="0">
                <a:latin typeface="Times"/>
              </a:rPr>
              <a:t>à</a:t>
            </a:r>
            <a:r>
              <a:rPr lang="it-IT" sz="1800" dirty="0">
                <a:effectLst/>
                <a:latin typeface="Times"/>
              </a:rPr>
              <a:t>, correttezza, e </a:t>
            </a:r>
            <a:r>
              <a:rPr lang="it-IT" sz="1800" dirty="0" err="1">
                <a:effectLst/>
                <a:latin typeface="Times"/>
              </a:rPr>
              <a:t>comprensibilita</a:t>
            </a:r>
            <a:r>
              <a:rPr lang="it-IT" sz="1800" dirty="0">
                <a:effectLst/>
                <a:latin typeface="Times"/>
              </a:rPr>
              <a:t>̀ </a:t>
            </a:r>
          </a:p>
          <a:p>
            <a:pPr>
              <a:buFont typeface="+mj-lt"/>
              <a:buAutoNum type="arabicPeriod"/>
            </a:pPr>
            <a:r>
              <a:rPr lang="it-IT" sz="1800" dirty="0">
                <a:effectLst/>
                <a:latin typeface="Times"/>
              </a:rPr>
              <a:t>Principio della </a:t>
            </a:r>
            <a:r>
              <a:rPr lang="it-IT" sz="1800" dirty="0" err="1">
                <a:effectLst/>
                <a:latin typeface="Times"/>
              </a:rPr>
              <a:t>significativita</a:t>
            </a:r>
            <a:r>
              <a:rPr lang="it-IT" sz="1800" dirty="0">
                <a:effectLst/>
                <a:latin typeface="Times"/>
              </a:rPr>
              <a:t>̀ e rilevanza </a:t>
            </a:r>
          </a:p>
          <a:p>
            <a:pPr>
              <a:buFont typeface="+mj-lt"/>
              <a:buAutoNum type="arabicPeriod"/>
            </a:pPr>
            <a:r>
              <a:rPr lang="it-IT" sz="1800" dirty="0">
                <a:effectLst/>
                <a:latin typeface="Times"/>
              </a:rPr>
              <a:t>Principio della </a:t>
            </a:r>
            <a:r>
              <a:rPr lang="it-IT" sz="1800" dirty="0" err="1">
                <a:effectLst/>
                <a:latin typeface="Times"/>
              </a:rPr>
              <a:t>flessibilita</a:t>
            </a:r>
            <a:r>
              <a:rPr lang="it-IT" sz="1800" dirty="0">
                <a:effectLst/>
                <a:latin typeface="Times"/>
              </a:rPr>
              <a:t>̀ </a:t>
            </a:r>
          </a:p>
          <a:p>
            <a:pPr>
              <a:buFont typeface="+mj-lt"/>
              <a:buAutoNum type="arabicPeriod"/>
            </a:pPr>
            <a:r>
              <a:rPr lang="it-IT" sz="1800" dirty="0">
                <a:effectLst/>
                <a:latin typeface="Times"/>
              </a:rPr>
              <a:t>Principio della congruità </a:t>
            </a:r>
          </a:p>
          <a:p>
            <a:pPr>
              <a:buFont typeface="+mj-lt"/>
              <a:buAutoNum type="arabicPeriod"/>
            </a:pPr>
            <a:r>
              <a:rPr lang="it-IT" sz="1800" dirty="0">
                <a:effectLst/>
                <a:latin typeface="Times"/>
              </a:rPr>
              <a:t>Principio della prudenza </a:t>
            </a:r>
          </a:p>
          <a:p>
            <a:pPr>
              <a:buFont typeface="+mj-lt"/>
              <a:buAutoNum type="arabicPeriod"/>
            </a:pPr>
            <a:r>
              <a:rPr lang="it-IT" sz="1800" dirty="0">
                <a:effectLst/>
                <a:latin typeface="Times"/>
              </a:rPr>
              <a:t>Principio della coerenza </a:t>
            </a:r>
          </a:p>
          <a:p>
            <a:pPr>
              <a:buFont typeface="+mj-lt"/>
              <a:buAutoNum type="arabicPeriod"/>
            </a:pPr>
            <a:r>
              <a:rPr lang="it-IT" sz="1800" dirty="0">
                <a:effectLst/>
                <a:latin typeface="Times"/>
              </a:rPr>
              <a:t>Principio della </a:t>
            </a:r>
            <a:r>
              <a:rPr lang="it-IT" sz="1800" dirty="0" err="1">
                <a:effectLst/>
                <a:latin typeface="Times"/>
              </a:rPr>
              <a:t>continuita</a:t>
            </a:r>
            <a:r>
              <a:rPr lang="it-IT" sz="1800" dirty="0">
                <a:effectLst/>
                <a:latin typeface="Times"/>
              </a:rPr>
              <a:t>̀ e della costanza </a:t>
            </a:r>
          </a:p>
          <a:p>
            <a:pPr>
              <a:buFont typeface="+mj-lt"/>
              <a:buAutoNum type="arabicPeriod"/>
            </a:pPr>
            <a:r>
              <a:rPr lang="it-IT" sz="1800" dirty="0">
                <a:effectLst/>
                <a:latin typeface="Times"/>
              </a:rPr>
              <a:t>Principio della </a:t>
            </a:r>
            <a:r>
              <a:rPr lang="it-IT" sz="1800" dirty="0" err="1">
                <a:effectLst/>
                <a:latin typeface="Times"/>
              </a:rPr>
              <a:t>comparabilita</a:t>
            </a:r>
            <a:r>
              <a:rPr lang="it-IT" sz="1800" dirty="0">
                <a:effectLst/>
                <a:latin typeface="Times"/>
              </a:rPr>
              <a:t>̀ e della </a:t>
            </a:r>
            <a:r>
              <a:rPr lang="it-IT" sz="1800" dirty="0" err="1">
                <a:effectLst/>
                <a:latin typeface="Times"/>
              </a:rPr>
              <a:t>verificabilita</a:t>
            </a:r>
            <a:r>
              <a:rPr lang="it-IT" sz="1800" dirty="0">
                <a:effectLst/>
                <a:latin typeface="Times"/>
              </a:rPr>
              <a:t>̀ </a:t>
            </a:r>
          </a:p>
          <a:p>
            <a:pPr>
              <a:buFont typeface="+mj-lt"/>
              <a:buAutoNum type="arabicPeriod"/>
            </a:pPr>
            <a:r>
              <a:rPr lang="it-IT" sz="1800" dirty="0">
                <a:effectLst/>
                <a:latin typeface="Times"/>
              </a:rPr>
              <a:t>Principio della </a:t>
            </a:r>
            <a:r>
              <a:rPr lang="it-IT" sz="1800" dirty="0" err="1">
                <a:effectLst/>
                <a:latin typeface="Times"/>
              </a:rPr>
              <a:t>neutralita</a:t>
            </a:r>
            <a:r>
              <a:rPr lang="it-IT" sz="1800" dirty="0">
                <a:effectLst/>
                <a:latin typeface="Times"/>
              </a:rPr>
              <a:t>̀ </a:t>
            </a:r>
          </a:p>
          <a:p>
            <a:pPr>
              <a:buFont typeface="+mj-lt"/>
              <a:buAutoNum type="arabicPeriod"/>
            </a:pPr>
            <a:r>
              <a:rPr lang="it-IT" sz="1800" dirty="0">
                <a:effectLst/>
                <a:latin typeface="Times"/>
              </a:rPr>
              <a:t>Principio della </a:t>
            </a:r>
            <a:r>
              <a:rPr lang="it-IT" sz="1800" dirty="0" err="1">
                <a:effectLst/>
                <a:latin typeface="Times"/>
              </a:rPr>
              <a:t>pubblicita</a:t>
            </a:r>
            <a:r>
              <a:rPr lang="it-IT" sz="1800" dirty="0">
                <a:effectLst/>
                <a:latin typeface="Times"/>
              </a:rPr>
              <a:t>̀ </a:t>
            </a:r>
          </a:p>
          <a:p>
            <a:pPr>
              <a:buFont typeface="+mj-lt"/>
              <a:buAutoNum type="arabicPeriod"/>
            </a:pPr>
            <a:r>
              <a:rPr lang="it-IT" sz="1800" dirty="0">
                <a:effectLst/>
                <a:latin typeface="Times"/>
              </a:rPr>
              <a:t>Principio dell'equilibrio di bilancio </a:t>
            </a:r>
          </a:p>
          <a:p>
            <a:pPr>
              <a:buFont typeface="+mj-lt"/>
              <a:buAutoNum type="arabicPeriod"/>
            </a:pPr>
            <a:r>
              <a:rPr lang="it-IT" sz="1800" dirty="0">
                <a:effectLst/>
                <a:latin typeface="Times"/>
              </a:rPr>
              <a:t>Principio della competenza finanziaria </a:t>
            </a:r>
          </a:p>
          <a:p>
            <a:pPr>
              <a:buFont typeface="+mj-lt"/>
              <a:buAutoNum type="arabicPeriod"/>
            </a:pPr>
            <a:r>
              <a:rPr lang="it-IT" sz="1800" dirty="0">
                <a:effectLst/>
                <a:latin typeface="Times"/>
              </a:rPr>
              <a:t>Principio della competenza economica </a:t>
            </a:r>
          </a:p>
          <a:p>
            <a:pPr>
              <a:buFont typeface="+mj-lt"/>
              <a:buAutoNum type="arabicPeriod"/>
            </a:pPr>
            <a:r>
              <a:rPr lang="it-IT" sz="1800" dirty="0">
                <a:effectLst/>
                <a:latin typeface="Times"/>
              </a:rPr>
              <a:t>Principio della prevalenza della sostanza sulla forma </a:t>
            </a:r>
          </a:p>
          <a:p>
            <a:endParaRPr lang="it-IT" sz="2400" dirty="0">
              <a:solidFill>
                <a:srgbClr val="011893"/>
              </a:solidFill>
              <a:latin typeface="Times New Roman" panose="02020603050405020304" pitchFamily="18" charset="0"/>
              <a:cs typeface="Times New Roman" panose="02020603050405020304" pitchFamily="18" charset="0"/>
            </a:endParaRPr>
          </a:p>
        </p:txBody>
      </p:sp>
      <p:sp>
        <p:nvSpPr>
          <p:cNvPr id="2" name="Oval 79">
            <a:extLst>
              <a:ext uri="{FF2B5EF4-FFF2-40B4-BE49-F238E27FC236}">
                <a16:creationId xmlns:a16="http://schemas.microsoft.com/office/drawing/2014/main" xmlns="" id="{33453B80-B8CF-474C-5D35-806744E35DB1}"/>
              </a:ext>
            </a:extLst>
          </p:cNvPr>
          <p:cNvSpPr>
            <a:spLocks noChangeArrowheads="1"/>
          </p:cNvSpPr>
          <p:nvPr/>
        </p:nvSpPr>
        <p:spPr bwMode="auto">
          <a:xfrm>
            <a:off x="6390567" y="4020357"/>
            <a:ext cx="2195513" cy="1943100"/>
          </a:xfrm>
          <a:prstGeom prst="ellipse">
            <a:avLst/>
          </a:prstGeom>
          <a:solidFill>
            <a:srgbClr val="003300"/>
          </a:solidFill>
          <a:ln w="9525">
            <a:solidFill>
              <a:schemeClr val="tx1"/>
            </a:solidFill>
            <a:round/>
            <a:headEnd/>
            <a:tailEnd/>
          </a:ln>
        </p:spPr>
        <p:txBody>
          <a:bodyPr wrap="none" anchor="ctr"/>
          <a:lstStyle>
            <a:lvl1pPr>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ClrTx/>
              <a:buSzTx/>
              <a:buFontTx/>
              <a:buNone/>
            </a:pPr>
            <a:endParaRPr lang="en-GB" altLang="it-IT" sz="2000" dirty="0"/>
          </a:p>
          <a:p>
            <a:pPr algn="ctr" eaLnBrk="1" hangingPunct="1">
              <a:spcBef>
                <a:spcPct val="0"/>
              </a:spcBef>
              <a:buClrTx/>
              <a:buSzTx/>
              <a:buFontTx/>
              <a:buNone/>
            </a:pPr>
            <a:r>
              <a:rPr lang="it-IT" altLang="it-IT" sz="2000" dirty="0">
                <a:solidFill>
                  <a:srgbClr val="FF9900"/>
                </a:solidFill>
              </a:rPr>
              <a:t>Art 97 Costituzione</a:t>
            </a:r>
          </a:p>
          <a:p>
            <a:pPr algn="ctr" eaLnBrk="1" hangingPunct="1">
              <a:spcBef>
                <a:spcPct val="0"/>
              </a:spcBef>
              <a:buClrTx/>
              <a:buSzTx/>
              <a:buFontTx/>
              <a:buNone/>
            </a:pPr>
            <a:r>
              <a:rPr lang="it-IT" altLang="it-IT" sz="2000" dirty="0">
                <a:solidFill>
                  <a:srgbClr val="FF9900"/>
                </a:solidFill>
              </a:rPr>
              <a:t>Buon andamento: 3E</a:t>
            </a:r>
          </a:p>
          <a:p>
            <a:pPr algn="ctr" eaLnBrk="1" hangingPunct="1">
              <a:spcBef>
                <a:spcPct val="0"/>
              </a:spcBef>
              <a:buClrTx/>
              <a:buSzTx/>
              <a:buFontTx/>
              <a:buNone/>
            </a:pPr>
            <a:r>
              <a:rPr lang="it-IT" altLang="it-IT" sz="2000" dirty="0">
                <a:solidFill>
                  <a:srgbClr val="FF9900"/>
                </a:solidFill>
              </a:rPr>
              <a:t>Imparzialità: azioni</a:t>
            </a:r>
          </a:p>
          <a:p>
            <a:pPr algn="ctr" eaLnBrk="1" hangingPunct="1">
              <a:spcBef>
                <a:spcPct val="0"/>
              </a:spcBef>
              <a:buClrTx/>
              <a:buSzTx/>
              <a:buFontTx/>
              <a:buNone/>
            </a:pPr>
            <a:endParaRPr lang="it-IT" altLang="it-IT" sz="2000" dirty="0">
              <a:solidFill>
                <a:srgbClr val="FF9900"/>
              </a:solidFill>
            </a:endParaRPr>
          </a:p>
        </p:txBody>
      </p:sp>
    </p:spTree>
    <p:extLst>
      <p:ext uri="{BB962C8B-B14F-4D97-AF65-F5344CB8AC3E}">
        <p14:creationId xmlns:p14="http://schemas.microsoft.com/office/powerpoint/2010/main" val="15590689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6306"/>
                                        </p:tgtEl>
                                        <p:attrNameLst>
                                          <p:attrName>style.visibility</p:attrName>
                                        </p:attrNameLst>
                                      </p:cBhvr>
                                      <p:to>
                                        <p:strVal val="visible"/>
                                      </p:to>
                                    </p:set>
                                    <p:animEffect transition="in" filter="fade">
                                      <p:cBhvr>
                                        <p:cTn id="7" dur="2000"/>
                                        <p:tgtEl>
                                          <p:spTgt spid="226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1547664" y="1844824"/>
            <a:ext cx="6264696" cy="4176464"/>
          </a:xfrm>
        </p:spPr>
        <p:txBody>
          <a:bodyPr>
            <a:normAutofit/>
          </a:bodyPr>
          <a:lstStyle/>
          <a:p>
            <a:r>
              <a:rPr lang="it-IT" sz="2400" dirty="0">
                <a:latin typeface="Times New Roman" panose="02020603050405020304" pitchFamily="18" charset="0"/>
                <a:cs typeface="Times New Roman" panose="02020603050405020304" pitchFamily="18" charset="0"/>
              </a:rPr>
              <a:t>I documenti del sistema di bilancio, sia di previsione sia di rendicontazione, sono predisposti con cadenza annuale e si riferiscono a distinti periodi o di gestione coincidenti con l'anno solare. Nella predisposizione dei documenti di bilancio, le previsioni di ciascun esercizio sono elaborate </a:t>
            </a:r>
            <a:r>
              <a:rPr lang="it-IT" sz="2400" b="1" dirty="0">
                <a:latin typeface="Times New Roman" panose="02020603050405020304" pitchFamily="18" charset="0"/>
                <a:cs typeface="Times New Roman" panose="02020603050405020304" pitchFamily="18" charset="0"/>
              </a:rPr>
              <a:t>sulla base di una programmazione di medio periodo, con un orizzonte temporale almeno triennale</a:t>
            </a:r>
            <a:r>
              <a:rPr lang="it-IT" sz="2400" dirty="0">
                <a:latin typeface="Times New Roman" panose="02020603050405020304" pitchFamily="18" charset="0"/>
                <a:cs typeface="Times New Roman" panose="02020603050405020304" pitchFamily="18" charset="0"/>
              </a:rPr>
              <a:t>. </a:t>
            </a:r>
          </a:p>
          <a:p>
            <a:pPr marL="0" indent="0">
              <a:buFont typeface="Wingdings" pitchFamily="2" charset="2"/>
              <a:buNone/>
              <a:defRPr/>
            </a:pPr>
            <a:endParaRPr lang="it-IT" altLang="it-IT" sz="24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763688" y="605879"/>
            <a:ext cx="5616624"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 Principio dell’Annualità</a:t>
            </a:r>
          </a:p>
        </p:txBody>
      </p:sp>
    </p:spTree>
    <p:extLst>
      <p:ext uri="{BB962C8B-B14F-4D97-AF65-F5344CB8AC3E}">
        <p14:creationId xmlns:p14="http://schemas.microsoft.com/office/powerpoint/2010/main" val="3879215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1187624" y="1700808"/>
            <a:ext cx="6768752" cy="3312367"/>
          </a:xfrm>
        </p:spPr>
        <p:txBody>
          <a:bodyPr>
            <a:noAutofit/>
          </a:bodyPr>
          <a:lstStyle/>
          <a:p>
            <a:r>
              <a:rPr lang="it-IT" sz="2400" dirty="0">
                <a:latin typeface="Times New Roman" panose="02020603050405020304" pitchFamily="18" charset="0"/>
                <a:cs typeface="Times New Roman" panose="02020603050405020304" pitchFamily="18" charset="0"/>
              </a:rPr>
              <a:t>La singola amministrazione pubblica è una entità giuridica unica e unitaria, pertanto, </a:t>
            </a:r>
            <a:r>
              <a:rPr lang="it-IT" sz="2400" b="1" dirty="0">
                <a:latin typeface="Times New Roman" panose="02020603050405020304" pitchFamily="18" charset="0"/>
                <a:cs typeface="Times New Roman" panose="02020603050405020304" pitchFamily="18" charset="0"/>
              </a:rPr>
              <a:t>deve essere unico e unitario sia il suo bilancio di previsione</a:t>
            </a:r>
            <a:r>
              <a:rPr lang="it-IT" sz="2400" dirty="0">
                <a:latin typeface="Times New Roman" panose="02020603050405020304" pitchFamily="18" charset="0"/>
                <a:cs typeface="Times New Roman" panose="02020603050405020304" pitchFamily="18" charset="0"/>
              </a:rPr>
              <a:t>, sia il suo rendiconto e bilancio d’esercizio. </a:t>
            </a:r>
          </a:p>
          <a:p>
            <a:r>
              <a:rPr lang="it-IT" sz="2400" dirty="0">
                <a:latin typeface="Times New Roman" panose="02020603050405020304" pitchFamily="18" charset="0"/>
                <a:cs typeface="Times New Roman" panose="02020603050405020304" pitchFamily="18" charset="0"/>
              </a:rPr>
              <a:t>E’ il complesso unitario delle entrate che finanzia l’amministrazione pubblica e quindi sostiene così la totalità delle sue spese durante la gestione. Le entrate in conto capitale sono destinate esclusivamente al finanziamento di spese di investimento. </a:t>
            </a:r>
          </a:p>
          <a:p>
            <a:pPr marL="0" indent="0">
              <a:buFont typeface="Wingdings" pitchFamily="2" charset="2"/>
              <a:buNone/>
              <a:defRPr/>
            </a:pPr>
            <a:endParaRPr lang="it-IT" altLang="it-IT" sz="24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763688" y="530960"/>
            <a:ext cx="5616624"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2. Principio dell’Unità</a:t>
            </a:r>
          </a:p>
        </p:txBody>
      </p:sp>
    </p:spTree>
    <p:extLst>
      <p:ext uri="{BB962C8B-B14F-4D97-AF65-F5344CB8AC3E}">
        <p14:creationId xmlns:p14="http://schemas.microsoft.com/office/powerpoint/2010/main" val="111296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683568" y="1124744"/>
            <a:ext cx="8316416" cy="3312367"/>
          </a:xfrm>
        </p:spPr>
        <p:txBody>
          <a:bodyPr>
            <a:noAutofit/>
          </a:bodyPr>
          <a:lstStyle/>
          <a:p>
            <a:pPr>
              <a:lnSpc>
                <a:spcPct val="100000"/>
              </a:lnSpc>
              <a:spcBef>
                <a:spcPts val="0"/>
              </a:spcBef>
              <a:spcAft>
                <a:spcPts val="0"/>
              </a:spcAft>
            </a:pPr>
            <a:r>
              <a:rPr lang="it-IT" sz="2200" dirty="0">
                <a:latin typeface="Times New Roman" panose="02020603050405020304" pitchFamily="18" charset="0"/>
                <a:cs typeface="Times New Roman" panose="02020603050405020304" pitchFamily="18" charset="0"/>
              </a:rPr>
              <a:t>Il sistema di bilancio ricomprende tutte le finalità e gli obiettivi di gestione, nonché i relativi valori finanziari, economici e patrimoniali riconducibili alla singola amministrazione pubblica, al fine di fornire una rappresentazione veritiera e corretta della complessa attività amministrativa svolta nell’esercizio e degli andamenti dell’amministrazione, anche nell’ottica degli equilibri economico – finanziari del sistema di bilancio. </a:t>
            </a:r>
          </a:p>
          <a:p>
            <a:pPr>
              <a:lnSpc>
                <a:spcPct val="100000"/>
              </a:lnSpc>
              <a:spcBef>
                <a:spcPts val="0"/>
              </a:spcBef>
              <a:spcAft>
                <a:spcPts val="0"/>
              </a:spcAft>
            </a:pPr>
            <a:r>
              <a:rPr lang="it-IT" sz="2200" b="1" dirty="0">
                <a:latin typeface="Times New Roman" panose="02020603050405020304" pitchFamily="18" charset="0"/>
                <a:cs typeface="Times New Roman" panose="02020603050405020304" pitchFamily="18" charset="0"/>
              </a:rPr>
              <a:t>Sono incompatibili con il principio dell’universalità le gestioni fuori bilancio</a:t>
            </a:r>
            <a:r>
              <a:rPr lang="it-IT" sz="2200" dirty="0">
                <a:latin typeface="Times New Roman" panose="02020603050405020304" pitchFamily="18" charset="0"/>
                <a:cs typeface="Times New Roman" panose="02020603050405020304" pitchFamily="18" charset="0"/>
              </a:rPr>
              <a:t>, consistenti in gestioni poste in essere dalla singola amministrazione o da sue articolazioni organizzative – che non abbiano autonomia gestionale – che non transitano nel bilancio. Le contabilità separate, ove ammesse dalla normativa, devono essere ricondotte al sistema di bilancio dell’amministrazione entro i termini dell’esercizio</a:t>
            </a:r>
            <a:r>
              <a:rPr lang="it-IT" sz="2200" i="1" dirty="0">
                <a:latin typeface="Times New Roman" panose="02020603050405020304" pitchFamily="18" charset="0"/>
                <a:cs typeface="Times New Roman" panose="02020603050405020304" pitchFamily="18" charset="0"/>
              </a:rPr>
              <a:t>. </a:t>
            </a:r>
          </a:p>
          <a:p>
            <a:pPr marL="0" indent="0">
              <a:lnSpc>
                <a:spcPct val="100000"/>
              </a:lnSpc>
              <a:spcBef>
                <a:spcPts val="0"/>
              </a:spcBef>
              <a:spcAft>
                <a:spcPts val="0"/>
              </a:spcAft>
              <a:buNone/>
            </a:pPr>
            <a:r>
              <a:rPr lang="it-IT" sz="1800" i="1" dirty="0">
                <a:latin typeface="Times New Roman" panose="02020603050405020304" pitchFamily="18" charset="0"/>
                <a:cs typeface="Times New Roman" panose="02020603050405020304" pitchFamily="18" charset="0"/>
              </a:rPr>
              <a:t>(es. situazione patologica dei debiti fuori bilancio</a:t>
            </a:r>
          </a:p>
          <a:p>
            <a:pPr marL="0" indent="0">
              <a:lnSpc>
                <a:spcPct val="100000"/>
              </a:lnSpc>
              <a:spcBef>
                <a:spcPts val="0"/>
              </a:spcBef>
              <a:spcAft>
                <a:spcPts val="0"/>
              </a:spcAft>
              <a:buNone/>
            </a:pPr>
            <a:r>
              <a:rPr lang="it-IT" sz="1800" i="1" dirty="0">
                <a:latin typeface="Times New Roman" panose="02020603050405020304" pitchFamily="18" charset="0"/>
                <a:cs typeface="Times New Roman" panose="02020603050405020304" pitchFamily="18" charset="0"/>
                <a:hlinkClick r:id="rId2"/>
              </a:rPr>
              <a:t>https://studiosigaudo.com/procedura-riconoscimento-debiti-fuori-bilancio-enti-locali/</a:t>
            </a:r>
            <a:r>
              <a:rPr lang="it-IT" sz="1800" i="1" dirty="0">
                <a:latin typeface="Times New Roman" panose="02020603050405020304" pitchFamily="18" charset="0"/>
                <a:cs typeface="Times New Roman" panose="02020603050405020304" pitchFamily="18" charset="0"/>
              </a:rPr>
              <a:t>)</a:t>
            </a:r>
            <a:endParaRPr lang="it-IT" sz="180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0"/>
              </a:spcAft>
              <a:buFont typeface="Wingdings" pitchFamily="2" charset="2"/>
              <a:buNone/>
              <a:defRPr/>
            </a:pPr>
            <a:endParaRPr lang="it-IT" altLang="it-IT" sz="22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664536" y="453841"/>
            <a:ext cx="5616624"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3. Principio dell’Universalità</a:t>
            </a:r>
          </a:p>
        </p:txBody>
      </p:sp>
    </p:spTree>
    <p:extLst>
      <p:ext uri="{BB962C8B-B14F-4D97-AF65-F5344CB8AC3E}">
        <p14:creationId xmlns:p14="http://schemas.microsoft.com/office/powerpoint/2010/main" val="248790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6309">
                                            <p:txEl>
                                              <p:pRg st="2" end="2"/>
                                            </p:txEl>
                                          </p:spTgt>
                                        </p:tgtEl>
                                        <p:attrNameLst>
                                          <p:attrName>style.visibility</p:attrName>
                                        </p:attrNameLst>
                                      </p:cBhvr>
                                      <p:to>
                                        <p:strVal val="visible"/>
                                      </p:to>
                                    </p:set>
                                    <p:animEffect transition="in" filter="wipe(left)">
                                      <p:cBhvr>
                                        <p:cTn id="17" dur="500"/>
                                        <p:tgtEl>
                                          <p:spTgt spid="22630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6309">
                                            <p:txEl>
                                              <p:pRg st="3" end="3"/>
                                            </p:txEl>
                                          </p:spTgt>
                                        </p:tgtEl>
                                        <p:attrNameLst>
                                          <p:attrName>style.visibility</p:attrName>
                                        </p:attrNameLst>
                                      </p:cBhvr>
                                      <p:to>
                                        <p:strVal val="visible"/>
                                      </p:to>
                                    </p:set>
                                    <p:animEffect transition="in" filter="wipe(left)">
                                      <p:cBhvr>
                                        <p:cTn id="22" dur="500"/>
                                        <p:tgtEl>
                                          <p:spTgt spid="22630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971600" y="1556792"/>
            <a:ext cx="7488832" cy="3312367"/>
          </a:xfrm>
        </p:spPr>
        <p:txBody>
          <a:bodyPr>
            <a:noAutofit/>
          </a:bodyPr>
          <a:lstStyle/>
          <a:p>
            <a:r>
              <a:rPr lang="it-IT" sz="2400" dirty="0">
                <a:latin typeface="Times New Roman" panose="02020603050405020304" pitchFamily="18" charset="0"/>
                <a:cs typeface="Times New Roman" panose="02020603050405020304" pitchFamily="18" charset="0"/>
              </a:rPr>
              <a:t>Nel bilancio di previsione e nei documenti di rendicontazione le entrate devono essere iscritte al lordo delle spese sostenute per la riscossione e di altre eventuali spese ad esse connesse e, parimenti, le spese devono essere iscritte al lordo delle correlate entrate</a:t>
            </a:r>
            <a:r>
              <a:rPr lang="it-IT" sz="2400" b="1" dirty="0">
                <a:latin typeface="Times New Roman" panose="02020603050405020304" pitchFamily="18" charset="0"/>
                <a:cs typeface="Times New Roman" panose="02020603050405020304" pitchFamily="18" charset="0"/>
              </a:rPr>
              <a:t>, senza compensazioni di partite. </a:t>
            </a:r>
          </a:p>
          <a:p>
            <a:r>
              <a:rPr lang="it-IT" sz="2400" dirty="0">
                <a:latin typeface="Times New Roman" panose="02020603050405020304" pitchFamily="18" charset="0"/>
                <a:cs typeface="Times New Roman" panose="02020603050405020304" pitchFamily="18" charset="0"/>
              </a:rPr>
              <a:t>Lo stesso principio si applica a tutti i valori del sistema di bilancio, quindi anche ai valori economici ed alle grandezze patrimoniali che si ritrovano nel conto economico e nel conto del patrimonio. </a:t>
            </a:r>
          </a:p>
          <a:p>
            <a:pPr marL="0" indent="0">
              <a:lnSpc>
                <a:spcPct val="100000"/>
              </a:lnSpc>
              <a:spcBef>
                <a:spcPts val="0"/>
              </a:spcBef>
              <a:spcAft>
                <a:spcPts val="0"/>
              </a:spcAft>
              <a:buFont typeface="Wingdings" pitchFamily="2" charset="2"/>
              <a:buNone/>
              <a:defRPr/>
            </a:pPr>
            <a:endParaRPr lang="it-IT" altLang="it-IT" sz="24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763688" y="519942"/>
            <a:ext cx="5616624"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4. Principio dell’Integrità</a:t>
            </a:r>
          </a:p>
        </p:txBody>
      </p:sp>
    </p:spTree>
    <p:extLst>
      <p:ext uri="{BB962C8B-B14F-4D97-AF65-F5344CB8AC3E}">
        <p14:creationId xmlns:p14="http://schemas.microsoft.com/office/powerpoint/2010/main" val="2116835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673348" y="1639020"/>
            <a:ext cx="7992888" cy="3312367"/>
          </a:xfrm>
        </p:spPr>
        <p:txBody>
          <a:bodyPr>
            <a:noAutofit/>
          </a:bodyPr>
          <a:lstStyle/>
          <a:p>
            <a:r>
              <a:rPr lang="it-IT" sz="2000" dirty="0">
                <a:latin typeface="Times New Roman" panose="02020603050405020304" pitchFamily="18" charset="0"/>
                <a:cs typeface="Times New Roman" panose="02020603050405020304" pitchFamily="18" charset="0"/>
              </a:rPr>
              <a:t>Il principio </a:t>
            </a:r>
            <a:r>
              <a:rPr lang="it-IT" sz="2000" b="1" dirty="0">
                <a:latin typeface="Times New Roman" panose="02020603050405020304" pitchFamily="18" charset="0"/>
                <a:cs typeface="Times New Roman" panose="02020603050405020304" pitchFamily="18" charset="0"/>
              </a:rPr>
              <a:t>della «veridicità» </a:t>
            </a:r>
            <a:r>
              <a:rPr lang="it-IT" sz="2000" dirty="0">
                <a:latin typeface="Times New Roman" panose="02020603050405020304" pitchFamily="18" charset="0"/>
                <a:cs typeface="Times New Roman" panose="02020603050405020304" pitchFamily="18" charset="0"/>
              </a:rPr>
              <a:t>fa esplicito riferimento al principio del </a:t>
            </a:r>
            <a:r>
              <a:rPr lang="it-IT" sz="2000" i="1" dirty="0" err="1">
                <a:latin typeface="Times New Roman" panose="02020603050405020304" pitchFamily="18" charset="0"/>
                <a:cs typeface="Times New Roman" panose="02020603050405020304" pitchFamily="18" charset="0"/>
              </a:rPr>
              <a:t>true</a:t>
            </a:r>
            <a:r>
              <a:rPr lang="it-IT" sz="2000" i="1" dirty="0">
                <a:latin typeface="Times New Roman" panose="02020603050405020304" pitchFamily="18" charset="0"/>
                <a:cs typeface="Times New Roman" panose="02020603050405020304" pitchFamily="18" charset="0"/>
              </a:rPr>
              <a:t> and fair </a:t>
            </a:r>
            <a:r>
              <a:rPr lang="it-IT" sz="2000" i="1" dirty="0" err="1">
                <a:latin typeface="Times New Roman" panose="02020603050405020304" pitchFamily="18" charset="0"/>
                <a:cs typeface="Times New Roman" panose="02020603050405020304" pitchFamily="18" charset="0"/>
              </a:rPr>
              <a:t>view</a:t>
            </a:r>
            <a:r>
              <a:rPr lang="it-IT" sz="2000" i="1" dirty="0">
                <a:latin typeface="Times New Roman" panose="02020603050405020304" pitchFamily="18" charset="0"/>
                <a:cs typeface="Times New Roman" panose="02020603050405020304" pitchFamily="18" charset="0"/>
              </a:rPr>
              <a:t> </a:t>
            </a:r>
            <a:r>
              <a:rPr lang="it-IT" sz="2000" dirty="0">
                <a:latin typeface="Times New Roman" panose="02020603050405020304" pitchFamily="18" charset="0"/>
                <a:cs typeface="Times New Roman" panose="02020603050405020304" pitchFamily="18" charset="0"/>
              </a:rPr>
              <a:t>che ricerca nei dati contabili di bilancio la rappresentazione </a:t>
            </a:r>
            <a:r>
              <a:rPr lang="it-IT" sz="2000" b="1" dirty="0">
                <a:latin typeface="Times New Roman" panose="02020603050405020304" pitchFamily="18" charset="0"/>
                <a:cs typeface="Times New Roman" panose="02020603050405020304" pitchFamily="18" charset="0"/>
              </a:rPr>
              <a:t>delle reali condizioni delle operazioni di gestione </a:t>
            </a:r>
            <a:r>
              <a:rPr lang="it-IT" sz="2000" dirty="0">
                <a:latin typeface="Times New Roman" panose="02020603050405020304" pitchFamily="18" charset="0"/>
                <a:cs typeface="Times New Roman" panose="02020603050405020304" pitchFamily="18" charset="0"/>
              </a:rPr>
              <a:t>di natura economica, patrimoniale e finanziaria di esercizio. </a:t>
            </a:r>
          </a:p>
          <a:p>
            <a:r>
              <a:rPr lang="it-IT" sz="2000" dirty="0">
                <a:latin typeface="Times New Roman" panose="02020603050405020304" pitchFamily="18" charset="0"/>
                <a:cs typeface="Times New Roman" panose="02020603050405020304" pitchFamily="18" charset="0"/>
              </a:rPr>
              <a:t>Il principio della veridicità non si applica solo ai documenti di rendicontazione e alla gestione, ma anche ai documenti di previsione nei quali è da intendersi come rigorosa valutazione dei flussi finanziari (e nel caso anche economici) generati dalle operazioni che si svolgeranno nel futuro periodo di riferimento. Si </a:t>
            </a:r>
            <a:r>
              <a:rPr lang="it-IT" sz="2000" i="1" dirty="0">
                <a:latin typeface="Times New Roman" panose="02020603050405020304" pitchFamily="18" charset="0"/>
                <a:cs typeface="Times New Roman" panose="02020603050405020304" pitchFamily="18" charset="0"/>
              </a:rPr>
              <a:t>devono quindi evitare le sottovalutazioni e le sopravalutazioni delle singole poste </a:t>
            </a:r>
            <a:r>
              <a:rPr lang="it-IT" sz="2000" dirty="0">
                <a:latin typeface="Times New Roman" panose="02020603050405020304" pitchFamily="18" charset="0"/>
                <a:cs typeface="Times New Roman" panose="02020603050405020304" pitchFamily="18" charset="0"/>
              </a:rPr>
              <a:t>che invece devono essere valutate secondo una rigorosa analisi di controllo. </a:t>
            </a:r>
          </a:p>
          <a:p>
            <a:r>
              <a:rPr lang="it-IT" sz="2000" dirty="0">
                <a:latin typeface="Times New Roman" panose="02020603050405020304" pitchFamily="18" charset="0"/>
                <a:cs typeface="Times New Roman" panose="02020603050405020304" pitchFamily="18" charset="0"/>
              </a:rPr>
              <a:t>Una corretta interpretazione del principio della veridicità richiede anche l’enunciazione degli altri postulati di bilancio (attendibilità, correttezza e comprensibilità). Il principio di veridicità è quindi da considerarsi un obiettivo a cui tendono i postulati e i principi contabili generali. </a:t>
            </a:r>
          </a:p>
          <a:p>
            <a:pPr marL="0" indent="0">
              <a:lnSpc>
                <a:spcPct val="100000"/>
              </a:lnSpc>
              <a:spcBef>
                <a:spcPts val="0"/>
              </a:spcBef>
              <a:spcAft>
                <a:spcPts val="0"/>
              </a:spcAft>
              <a:buFont typeface="Wingdings" pitchFamily="2" charset="2"/>
              <a:buNone/>
              <a:defRPr/>
            </a:pPr>
            <a:endParaRPr lang="it-IT" altLang="it-IT" sz="20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001134" y="565784"/>
            <a:ext cx="6984776"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5.1 Principio della</a:t>
            </a:r>
            <a:r>
              <a:rPr lang="it-IT" sz="1800" b="1" dirty="0">
                <a:effectLst/>
                <a:latin typeface="Times"/>
              </a:rPr>
              <a:t> </a:t>
            </a:r>
            <a:r>
              <a:rPr lang="it-IT" sz="2400" dirty="0">
                <a:solidFill>
                  <a:srgbClr val="700000"/>
                </a:solidFill>
                <a:effectLst/>
                <a:latin typeface="Times New Roman" panose="02020603050405020304" pitchFamily="18" charset="0"/>
                <a:cs typeface="Times New Roman" panose="02020603050405020304" pitchFamily="18" charset="0"/>
              </a:rPr>
              <a:t>V</a:t>
            </a:r>
            <a:r>
              <a:rPr lang="it-IT" sz="2400" dirty="0">
                <a:solidFill>
                  <a:srgbClr val="700000"/>
                </a:solidFill>
                <a:latin typeface="Times New Roman" panose="02020603050405020304" pitchFamily="18" charset="0"/>
                <a:cs typeface="Times New Roman" panose="02020603050405020304" pitchFamily="18" charset="0"/>
              </a:rPr>
              <a:t>eridicità, attendibilità, correttezza, e comprensibilità</a:t>
            </a:r>
          </a:p>
        </p:txBody>
      </p:sp>
    </p:spTree>
    <p:extLst>
      <p:ext uri="{BB962C8B-B14F-4D97-AF65-F5344CB8AC3E}">
        <p14:creationId xmlns:p14="http://schemas.microsoft.com/office/powerpoint/2010/main" val="6838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6309">
                                            <p:txEl>
                                              <p:pRg st="2" end="2"/>
                                            </p:txEl>
                                          </p:spTgt>
                                        </p:tgtEl>
                                        <p:attrNameLst>
                                          <p:attrName>style.visibility</p:attrName>
                                        </p:attrNameLst>
                                      </p:cBhvr>
                                      <p:to>
                                        <p:strVal val="visible"/>
                                      </p:to>
                                    </p:set>
                                    <p:animEffect transition="in" filter="wipe(left)">
                                      <p:cBhvr>
                                        <p:cTn id="17" dur="500"/>
                                        <p:tgtEl>
                                          <p:spTgt spid="22630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1484784"/>
            <a:ext cx="7992888" cy="3312367"/>
          </a:xfrm>
        </p:spPr>
        <p:txBody>
          <a:bodyPr>
            <a:noAutofit/>
          </a:bodyPr>
          <a:lstStyle/>
          <a:p>
            <a:r>
              <a:rPr lang="it-IT" sz="2000" dirty="0">
                <a:latin typeface="Times New Roman" panose="02020603050405020304" pitchFamily="18" charset="0"/>
                <a:cs typeface="Times New Roman" panose="02020603050405020304" pitchFamily="18" charset="0"/>
              </a:rPr>
              <a:t>Le previsioni e in generale tutte le valutazioni a contenuto economico – finanziario e patrimoniale, devono essere, inoltre, sostenute da accurate analisi di tipo storico e programmatico o, in mancanza, da altri idonei ed obiettivi parametri di riferimento, nonché da fondate aspettative di acquisizione e di utilizzo delle risorse al fine di rendere attendibili i documenti predisposti (</a:t>
            </a:r>
            <a:r>
              <a:rPr lang="it-IT" sz="2000" b="1" dirty="0">
                <a:latin typeface="Times New Roman" panose="02020603050405020304" pitchFamily="18" charset="0"/>
                <a:cs typeface="Times New Roman" panose="02020603050405020304" pitchFamily="18" charset="0"/>
              </a:rPr>
              <a:t>principio dell’attendibilità</a:t>
            </a:r>
            <a:r>
              <a:rPr lang="it-IT" sz="2000" dirty="0">
                <a:latin typeface="Times New Roman" panose="02020603050405020304" pitchFamily="18" charset="0"/>
                <a:cs typeface="Times New Roman" panose="02020603050405020304" pitchFamily="18" charset="0"/>
              </a:rPr>
              <a:t>). Tale principio non è applicabile solo ai documenti contabili di programmazione e previsione, ma anche al rendiconto e al bilancio d’esercizio, per la redazione dei quali occorre un processo di valutazione. Il principio in argomento di estende ai documenti descrittivi ed accompagnatori. Un’informazione contabile è attendibile se è scevra da errori e distorsioni rilevanti e se gli utilizzatori possono fare affidamento su di essa. L’oggettività degli </a:t>
            </a:r>
            <a:r>
              <a:rPr lang="it-IT" sz="2000" i="1" dirty="0">
                <a:latin typeface="Times New Roman" panose="02020603050405020304" pitchFamily="18" charset="0"/>
                <a:cs typeface="Times New Roman" panose="02020603050405020304" pitchFamily="18" charset="0"/>
              </a:rPr>
              <a:t>andamenti storici e dei suddetti parametri di riferimento</a:t>
            </a:r>
            <a:r>
              <a:rPr lang="it-IT" sz="2000" dirty="0">
                <a:latin typeface="Times New Roman" panose="02020603050405020304" pitchFamily="18" charset="0"/>
                <a:cs typeface="Times New Roman" panose="02020603050405020304" pitchFamily="18" charset="0"/>
              </a:rPr>
              <a:t>, ad integrazione di quelli eventualmente previsti dalle norme, consente di effettuare razionali e significative comparazioni nel tempo e nello spazio e, a parità di altre condizioni, di avvicinarsi alla realtà con un maggior grado di approssimazione. </a:t>
            </a:r>
          </a:p>
          <a:p>
            <a:pPr marL="0" indent="0">
              <a:lnSpc>
                <a:spcPct val="100000"/>
              </a:lnSpc>
              <a:spcBef>
                <a:spcPts val="0"/>
              </a:spcBef>
              <a:spcAft>
                <a:spcPts val="0"/>
              </a:spcAft>
              <a:buFont typeface="Wingdings" pitchFamily="2" charset="2"/>
              <a:buNone/>
              <a:defRPr/>
            </a:pPr>
            <a:endParaRPr lang="it-IT" altLang="it-IT" sz="20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990117" y="466632"/>
            <a:ext cx="6984776"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5.2 Principio della</a:t>
            </a:r>
            <a:r>
              <a:rPr lang="it-IT" sz="1800" b="1" dirty="0">
                <a:effectLst/>
                <a:latin typeface="Times"/>
              </a:rPr>
              <a:t> </a:t>
            </a:r>
            <a:r>
              <a:rPr lang="it-IT" sz="2400" dirty="0">
                <a:solidFill>
                  <a:srgbClr val="700000"/>
                </a:solidFill>
                <a:latin typeface="Times New Roman" panose="02020603050405020304" pitchFamily="18" charset="0"/>
                <a:cs typeface="Times New Roman" panose="02020603050405020304" pitchFamily="18" charset="0"/>
              </a:rPr>
              <a:t>veridicità, attendibilità, correttezza, e comprensibilità</a:t>
            </a:r>
          </a:p>
        </p:txBody>
      </p:sp>
    </p:spTree>
    <p:extLst>
      <p:ext uri="{BB962C8B-B14F-4D97-AF65-F5344CB8AC3E}">
        <p14:creationId xmlns:p14="http://schemas.microsoft.com/office/powerpoint/2010/main" val="327079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755576" y="1624487"/>
            <a:ext cx="7632848" cy="3312367"/>
          </a:xfrm>
        </p:spPr>
        <p:txBody>
          <a:bodyPr>
            <a:noAutofit/>
          </a:bodyPr>
          <a:lstStyle/>
          <a:p>
            <a:r>
              <a:rPr lang="it-IT" sz="2000" dirty="0">
                <a:latin typeface="Times New Roman" panose="02020603050405020304" pitchFamily="18" charset="0"/>
                <a:cs typeface="Times New Roman" panose="02020603050405020304" pitchFamily="18" charset="0"/>
              </a:rPr>
              <a:t>Il rispetto formale e sostanziale delle norme che disciplinano la redazione dei documenti contabili di programmazione e previsione, di gestione e controllo e di rendicontazione deve, inoltre, caratterizzare la formazione dei citati documenti (</a:t>
            </a:r>
            <a:r>
              <a:rPr lang="it-IT" sz="2000" b="1" dirty="0">
                <a:latin typeface="Times New Roman" panose="02020603050405020304" pitchFamily="18" charset="0"/>
                <a:cs typeface="Times New Roman" panose="02020603050405020304" pitchFamily="18" charset="0"/>
              </a:rPr>
              <a:t>principio della correttezza</a:t>
            </a:r>
            <a:r>
              <a:rPr lang="it-IT" sz="2000" dirty="0">
                <a:latin typeface="Times New Roman" panose="02020603050405020304" pitchFamily="18" charset="0"/>
                <a:cs typeface="Times New Roman" panose="02020603050405020304" pitchFamily="18" charset="0"/>
              </a:rPr>
              <a:t>). Infatti, il principio della correttezza si estende anche ai principi contabili generali e applicati che costituiscono i fondamenti e le regole di carattere generale cui deve informarsi l’intero sistema di bilancio, anche non previste da norme giuridiche, ma che ispirano il </a:t>
            </a:r>
            <a:r>
              <a:rPr lang="it-IT" sz="2000" b="1" dirty="0">
                <a:latin typeface="Times New Roman" panose="02020603050405020304" pitchFamily="18" charset="0"/>
                <a:cs typeface="Times New Roman" panose="02020603050405020304" pitchFamily="18" charset="0"/>
              </a:rPr>
              <a:t>buon andamento </a:t>
            </a:r>
            <a:r>
              <a:rPr lang="it-IT" sz="2000" dirty="0">
                <a:latin typeface="Times New Roman" panose="02020603050405020304" pitchFamily="18" charset="0"/>
                <a:cs typeface="Times New Roman" panose="02020603050405020304" pitchFamily="18" charset="0"/>
              </a:rPr>
              <a:t>dei sistemi contabili adottati da ogni specifica amministrazione pubblica. Il principio della correttezza si applica anche alle comunicazioni e ai dati oggetto del monitoraggio da parte delle istituzioni preposte al governo della finanza pubblica. </a:t>
            </a:r>
          </a:p>
          <a:p>
            <a:pPr marL="0" indent="0">
              <a:lnSpc>
                <a:spcPct val="100000"/>
              </a:lnSpc>
              <a:spcBef>
                <a:spcPts val="0"/>
              </a:spcBef>
              <a:spcAft>
                <a:spcPts val="0"/>
              </a:spcAft>
              <a:buFont typeface="Wingdings" pitchFamily="2" charset="2"/>
              <a:buNone/>
              <a:defRPr/>
            </a:pPr>
            <a:endParaRPr lang="it-IT" altLang="it-IT" sz="20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079612" y="466631"/>
            <a:ext cx="6984776"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5.3 Principio della</a:t>
            </a:r>
            <a:r>
              <a:rPr lang="it-IT" sz="1800" b="1" dirty="0">
                <a:effectLst/>
                <a:latin typeface="Times"/>
              </a:rPr>
              <a:t> </a:t>
            </a:r>
            <a:r>
              <a:rPr lang="it-IT" sz="2400" dirty="0">
                <a:solidFill>
                  <a:srgbClr val="700000"/>
                </a:solidFill>
                <a:latin typeface="Times New Roman" panose="02020603050405020304" pitchFamily="18" charset="0"/>
                <a:cs typeface="Times New Roman" panose="02020603050405020304" pitchFamily="18" charset="0"/>
              </a:rPr>
              <a:t>veridicità, attendibilità, correttezza, e comprensibilità</a:t>
            </a:r>
          </a:p>
        </p:txBody>
      </p:sp>
    </p:spTree>
    <p:extLst>
      <p:ext uri="{BB962C8B-B14F-4D97-AF65-F5344CB8AC3E}">
        <p14:creationId xmlns:p14="http://schemas.microsoft.com/office/powerpoint/2010/main" val="367737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egnaposto numero diapositiva 4">
            <a:extLst>
              <a:ext uri="{FF2B5EF4-FFF2-40B4-BE49-F238E27FC236}">
                <a16:creationId xmlns:a16="http://schemas.microsoft.com/office/drawing/2014/main" xmlns="" id="{0A9CF16F-FC93-299A-9AE5-FE9919ECDA97}"/>
              </a:ext>
            </a:extLst>
          </p:cNvPr>
          <p:cNvSpPr>
            <a:spLocks noGrp="1"/>
          </p:cNvSpPr>
          <p:nvPr>
            <p:ph type="sldNum" sz="quarter" idx="12"/>
          </p:nvPr>
        </p:nvSpPr>
        <p:spPr bwMode="auto">
          <a:xfrm>
            <a:off x="8153400" y="6421438"/>
            <a:ext cx="762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defPPr>
              <a:defRPr lang="it-IT"/>
            </a:defPPr>
            <a:lvl1pPr algn="r" rtl="0" eaLnBrk="1" fontAlgn="base" hangingPunct="1">
              <a:spcBef>
                <a:spcPct val="0"/>
              </a:spcBef>
              <a:spcAft>
                <a:spcPct val="0"/>
              </a:spcAft>
              <a:defRPr sz="1000" kern="1200">
                <a:solidFill>
                  <a:srgbClr val="024559"/>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a:defRPr/>
            </a:pPr>
            <a:fld id="{B910CF10-2286-3749-A728-F47A3EDC4B5C}" type="slidenum">
              <a:rPr lang="it-IT" altLang="it-IT" smtClean="0"/>
              <a:pPr>
                <a:defRPr/>
              </a:pPr>
              <a:t>2</a:t>
            </a:fld>
            <a:endParaRPr lang="it-IT" altLang="it-IT">
              <a:solidFill>
                <a:srgbClr val="024559"/>
              </a:solidFill>
            </a:endParaRPr>
          </a:p>
        </p:txBody>
      </p:sp>
      <p:sp>
        <p:nvSpPr>
          <p:cNvPr id="28674" name="Titolo 1">
            <a:extLst>
              <a:ext uri="{FF2B5EF4-FFF2-40B4-BE49-F238E27FC236}">
                <a16:creationId xmlns:a16="http://schemas.microsoft.com/office/drawing/2014/main" xmlns="" id="{FE4603E9-AF82-B4D0-FDFD-16DA89D3A5D0}"/>
              </a:ext>
            </a:extLst>
          </p:cNvPr>
          <p:cNvSpPr txBox="1">
            <a:spLocks/>
          </p:cNvSpPr>
          <p:nvPr/>
        </p:nvSpPr>
        <p:spPr bwMode="auto">
          <a:xfrm>
            <a:off x="161957" y="400665"/>
            <a:ext cx="8534400" cy="112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it-IT" altLang="it-IT" sz="3200" b="1" i="1" dirty="0">
                <a:solidFill>
                  <a:srgbClr val="232A8D"/>
                </a:solidFill>
                <a:latin typeface="Times New Roman" panose="02020603050405020304" pitchFamily="18" charset="0"/>
                <a:cs typeface="Times New Roman" panose="02020603050405020304" pitchFamily="18" charset="0"/>
              </a:rPr>
              <a:t>Il ruolo della contabilità e del bilancio</a:t>
            </a:r>
          </a:p>
        </p:txBody>
      </p:sp>
      <p:sp>
        <p:nvSpPr>
          <p:cNvPr id="28675" name="CasellaDiTesto 5">
            <a:extLst>
              <a:ext uri="{FF2B5EF4-FFF2-40B4-BE49-F238E27FC236}">
                <a16:creationId xmlns:a16="http://schemas.microsoft.com/office/drawing/2014/main" xmlns="" id="{79A18D30-4426-E46B-F048-E436A673E1EC}"/>
              </a:ext>
            </a:extLst>
          </p:cNvPr>
          <p:cNvSpPr txBox="1">
            <a:spLocks noChangeArrowheads="1"/>
          </p:cNvSpPr>
          <p:nvPr/>
        </p:nvSpPr>
        <p:spPr bwMode="auto">
          <a:xfrm>
            <a:off x="523831" y="1527791"/>
            <a:ext cx="7810652"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a:endParaRPr lang="it-IT" sz="2400" b="1" dirty="0">
              <a:effectLst/>
              <a:latin typeface="Times New Roman" panose="02020603050405020304" pitchFamily="18" charset="0"/>
              <a:ea typeface="Times New Roman" panose="02020603050405020304" pitchFamily="18" charset="0"/>
            </a:endParaRPr>
          </a:p>
          <a:p>
            <a:pPr algn="ctr"/>
            <a:endParaRPr lang="it-IT" sz="2400" b="1" dirty="0">
              <a:effectLst/>
              <a:latin typeface="Times New Roman" panose="02020603050405020304" pitchFamily="18" charset="0"/>
              <a:ea typeface="Times New Roman" panose="02020603050405020304" pitchFamily="18" charset="0"/>
            </a:endParaRPr>
          </a:p>
          <a:p>
            <a:pPr algn="ctr"/>
            <a:r>
              <a:rPr lang="it-IT" sz="2400" b="1" dirty="0">
                <a:effectLst/>
                <a:latin typeface="Times New Roman" panose="02020603050405020304" pitchFamily="18" charset="0"/>
                <a:ea typeface="Times New Roman" panose="02020603050405020304" pitchFamily="18" charset="0"/>
              </a:rPr>
              <a:t>Il ruolo della contabilità e del bilancio </a:t>
            </a:r>
          </a:p>
          <a:p>
            <a:pPr algn="ctr"/>
            <a:r>
              <a:rPr lang="it-IT" sz="2400" b="1" dirty="0">
                <a:effectLst/>
                <a:latin typeface="Times New Roman" panose="02020603050405020304" pitchFamily="18" charset="0"/>
                <a:ea typeface="Times New Roman" panose="02020603050405020304" pitchFamily="18" charset="0"/>
              </a:rPr>
              <a:t>per comprendere la complessità aziendale:</a:t>
            </a:r>
            <a:r>
              <a:rPr lang="it-IT" sz="2400" b="1" dirty="0">
                <a:effectLst/>
              </a:rPr>
              <a:t> </a:t>
            </a:r>
          </a:p>
          <a:p>
            <a:pPr algn="ctr"/>
            <a:endParaRPr lang="it-IT" sz="2400" b="1" dirty="0">
              <a:effectLst/>
            </a:endParaRPr>
          </a:p>
          <a:p>
            <a:pPr algn="ctr"/>
            <a:r>
              <a:rPr lang="it-IT" sz="2400" dirty="0">
                <a:latin typeface="Times New Roman" panose="02020603050405020304" pitchFamily="18" charset="0"/>
                <a:cs typeface="Times New Roman" panose="02020603050405020304" pitchFamily="18" charset="0"/>
              </a:rPr>
              <a:t>La contabilità attraverso la metodologia </a:t>
            </a:r>
            <a:r>
              <a:rPr lang="it-IT" sz="2400" dirty="0" err="1">
                <a:latin typeface="Times New Roman" panose="02020603050405020304" pitchFamily="18" charset="0"/>
                <a:cs typeface="Times New Roman" panose="02020603050405020304" pitchFamily="18" charset="0"/>
              </a:rPr>
              <a:t>ragioneristica</a:t>
            </a:r>
            <a:r>
              <a:rPr lang="it-IT" sz="2400" dirty="0">
                <a:latin typeface="Times New Roman" panose="02020603050405020304" pitchFamily="18" charset="0"/>
                <a:cs typeface="Times New Roman" panose="02020603050405020304" pitchFamily="18" charset="0"/>
              </a:rPr>
              <a:t> consente di rappresentare il quadro economico, finanziario e patrimoniale delle aziende attraverso lo strumento essenziale di comunicazione che è il </a:t>
            </a:r>
            <a:r>
              <a:rPr lang="it-IT" sz="2400" b="1" dirty="0">
                <a:latin typeface="Times New Roman" panose="02020603050405020304" pitchFamily="18" charset="0"/>
                <a:cs typeface="Times New Roman" panose="02020603050405020304" pitchFamily="18" charset="0"/>
              </a:rPr>
              <a:t>bilancio</a:t>
            </a:r>
            <a:r>
              <a:rPr lang="it-IT" sz="2400" dirty="0">
                <a:latin typeface="Times New Roman" panose="02020603050405020304" pitchFamily="18" charset="0"/>
                <a:cs typeface="Times New Roman" panose="02020603050405020304" pitchFamily="18" charset="0"/>
              </a:rPr>
              <a:t>.</a:t>
            </a:r>
          </a:p>
          <a:p>
            <a:pPr algn="ctr"/>
            <a:endParaRPr lang="it-IT" sz="2400" dirty="0">
              <a:latin typeface="Times New Roman" panose="02020603050405020304" pitchFamily="18" charset="0"/>
              <a:cs typeface="Times New Roman" panose="02020603050405020304" pitchFamily="18" charset="0"/>
            </a:endParaRPr>
          </a:p>
          <a:p>
            <a:pPr algn="ctr"/>
            <a:r>
              <a:rPr lang="it-IT" sz="2400" i="1" dirty="0">
                <a:solidFill>
                  <a:srgbClr val="232A8D"/>
                </a:solidFill>
                <a:latin typeface="Times New Roman" panose="02020603050405020304" pitchFamily="18" charset="0"/>
                <a:cs typeface="Times New Roman" panose="02020603050405020304" pitchFamily="18" charset="0"/>
              </a:rPr>
              <a:t>Il bilancio assume diverse forme e configurazione sulla base delle finalità e del contesto aziendale in cui viene adottato.</a:t>
            </a:r>
          </a:p>
          <a:p>
            <a:pPr algn="ctr"/>
            <a:endParaRPr lang="it-IT" sz="2400" dirty="0">
              <a:latin typeface="Times New Roman" panose="02020603050405020304" pitchFamily="18" charset="0"/>
              <a:cs typeface="Times New Roman" panose="02020603050405020304" pitchFamily="18" charset="0"/>
            </a:endParaRPr>
          </a:p>
        </p:txBody>
      </p:sp>
      <p:pic>
        <p:nvPicPr>
          <p:cNvPr id="2052" name="Picture 4" descr="Bilancio aziendale: quante versioni esistono? - FareNumeri">
            <a:extLst>
              <a:ext uri="{FF2B5EF4-FFF2-40B4-BE49-F238E27FC236}">
                <a16:creationId xmlns:a16="http://schemas.microsoft.com/office/drawing/2014/main" xmlns="" id="{2C2D478B-C747-4D16-A071-79F7107927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9252" y="1201700"/>
            <a:ext cx="1872791" cy="1799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1363599"/>
            <a:ext cx="8316416" cy="3312367"/>
          </a:xfrm>
        </p:spPr>
        <p:txBody>
          <a:bodyPr>
            <a:noAutofit/>
          </a:bodyPr>
          <a:lstStyle/>
          <a:p>
            <a:r>
              <a:rPr lang="it-IT" sz="2000" dirty="0">
                <a:latin typeface="Times New Roman" panose="02020603050405020304" pitchFamily="18" charset="0"/>
                <a:cs typeface="Times New Roman" panose="02020603050405020304" pitchFamily="18" charset="0"/>
              </a:rPr>
              <a:t>Infine, il sistema di bilancio deve essere comprensibile e deve perciò presentare una chiara classificazione delle voci finanziarie, economiche e patrimoniali (</a:t>
            </a:r>
            <a:r>
              <a:rPr lang="it-IT" sz="2000" b="1" dirty="0">
                <a:latin typeface="Times New Roman" panose="02020603050405020304" pitchFamily="18" charset="0"/>
                <a:cs typeface="Times New Roman" panose="02020603050405020304" pitchFamily="18" charset="0"/>
              </a:rPr>
              <a:t>principio della chiarezza o comprensibilità)</a:t>
            </a:r>
            <a:r>
              <a:rPr lang="it-IT" sz="2000" dirty="0">
                <a:latin typeface="Times New Roman" panose="02020603050405020304" pitchFamily="18" charset="0"/>
                <a:cs typeface="Times New Roman" panose="02020603050405020304" pitchFamily="18" charset="0"/>
              </a:rPr>
              <a:t>. </a:t>
            </a:r>
          </a:p>
          <a:p>
            <a:r>
              <a:rPr lang="it-IT" sz="2000" dirty="0">
                <a:latin typeface="Times New Roman" panose="02020603050405020304" pitchFamily="18" charset="0"/>
                <a:cs typeface="Times New Roman" panose="02020603050405020304" pitchFamily="18" charset="0"/>
              </a:rPr>
              <a:t>Il principio della chiarezza o comprensibilità è rafforzativo del principio base della </a:t>
            </a:r>
            <a:r>
              <a:rPr lang="it-IT" sz="2000" i="1" dirty="0">
                <a:latin typeface="Times New Roman" panose="02020603050405020304" pitchFamily="18" charset="0"/>
                <a:cs typeface="Times New Roman" panose="02020603050405020304" pitchFamily="18" charset="0"/>
              </a:rPr>
              <a:t>veridicità</a:t>
            </a:r>
            <a:r>
              <a:rPr lang="it-IT" sz="2000" dirty="0">
                <a:latin typeface="Times New Roman" panose="02020603050405020304" pitchFamily="18" charset="0"/>
                <a:cs typeface="Times New Roman" panose="02020603050405020304" pitchFamily="18" charset="0"/>
              </a:rPr>
              <a:t>. Al fine di consentire una rappresentazione chiara dell’attività svolta, le registrazioni contabili ed i documenti di bilancio adottano il sistema di classificazione previsto dall’ordinamento contabile e finanziario, uniformandosi alle istruzioni dei relativi glossari. L’articolazione del sistema di bilancio deve essere tale da facilitarne – tra l’altro – la comprensione e permetterne la consultazione rendendo evidenti le informazioni previsionali, gestionali e di rendicontazione in esso contenute. Il sistema di bilancio deve essere corredato da una informativa supplementare che faciliti la comprensione e l'intelligibilità dei documenti. L’adozione di una </a:t>
            </a:r>
            <a:r>
              <a:rPr lang="it-IT" sz="2000" b="1" dirty="0">
                <a:latin typeface="Times New Roman" panose="02020603050405020304" pitchFamily="18" charset="0"/>
                <a:cs typeface="Times New Roman" panose="02020603050405020304" pitchFamily="18" charset="0"/>
              </a:rPr>
              <a:t>corretta classificazione dei documenti </a:t>
            </a:r>
            <a:r>
              <a:rPr lang="it-IT" sz="2000" dirty="0">
                <a:latin typeface="Times New Roman" panose="02020603050405020304" pitchFamily="18" charset="0"/>
                <a:cs typeface="Times New Roman" panose="02020603050405020304" pitchFamily="18" charset="0"/>
              </a:rPr>
              <a:t>contabili costituisce una condizione necessaria per garantire il corretto monitoraggio e consolidamento dei conti pubblici da parte delle istituzioni preposte al coordinamento e controllo della finanza pubblica. </a:t>
            </a:r>
          </a:p>
          <a:p>
            <a:pPr marL="0" indent="0">
              <a:lnSpc>
                <a:spcPct val="100000"/>
              </a:lnSpc>
              <a:spcBef>
                <a:spcPts val="0"/>
              </a:spcBef>
              <a:spcAft>
                <a:spcPts val="0"/>
              </a:spcAft>
              <a:buFont typeface="Wingdings" pitchFamily="2" charset="2"/>
              <a:buNone/>
              <a:defRPr/>
            </a:pPr>
            <a:endParaRPr lang="it-IT" altLang="it-IT" sz="20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079612" y="389514"/>
            <a:ext cx="6984776"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5.4 Principio della</a:t>
            </a:r>
            <a:r>
              <a:rPr lang="it-IT" sz="1800" dirty="0">
                <a:effectLst/>
                <a:latin typeface="Times"/>
              </a:rPr>
              <a:t> </a:t>
            </a:r>
            <a:r>
              <a:rPr lang="it-IT" sz="2400" dirty="0">
                <a:solidFill>
                  <a:srgbClr val="700000"/>
                </a:solidFill>
                <a:latin typeface="Times New Roman" panose="02020603050405020304" pitchFamily="18" charset="0"/>
                <a:cs typeface="Times New Roman" panose="02020603050405020304" pitchFamily="18" charset="0"/>
              </a:rPr>
              <a:t>veridicità, attendibilità, correttezza, e Comprensibilità</a:t>
            </a:r>
          </a:p>
        </p:txBody>
      </p:sp>
    </p:spTree>
    <p:extLst>
      <p:ext uri="{BB962C8B-B14F-4D97-AF65-F5344CB8AC3E}">
        <p14:creationId xmlns:p14="http://schemas.microsoft.com/office/powerpoint/2010/main" val="258243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467544" y="737560"/>
            <a:ext cx="8208912" cy="3312367"/>
          </a:xfrm>
        </p:spPr>
        <p:txBody>
          <a:bodyPr>
            <a:noAutofit/>
          </a:bodyPr>
          <a:lstStyle/>
          <a:p>
            <a:r>
              <a:rPr lang="it-IT" sz="2000" dirty="0">
                <a:latin typeface="Times New Roman" panose="02020603050405020304" pitchFamily="18" charset="0"/>
                <a:cs typeface="Times New Roman" panose="02020603050405020304" pitchFamily="18" charset="0"/>
              </a:rPr>
              <a:t>Per essere utile, un'informazione deve essere significativa per le esigenze informative connesse al processo decisionale degli utilizzatori. L’informazione è qualitativamente significativa quando è in grado di influenzare le decisioni degli utilizzatori aiutandoli a valutare gli eventi passati, presenti o futuri, oppure confermando o correggendo valutazioni da loro effettuate precedentemente. </a:t>
            </a:r>
          </a:p>
          <a:p>
            <a:r>
              <a:rPr lang="it-IT" sz="2000" dirty="0">
                <a:latin typeface="Times New Roman" panose="02020603050405020304" pitchFamily="18" charset="0"/>
                <a:cs typeface="Times New Roman" panose="02020603050405020304" pitchFamily="18" charset="0"/>
              </a:rPr>
              <a:t>Il procedimento di formazione del sistema di bilancio implica delle stime o previsioni. Pertanto, la correttezza dei dati di bilancio non si riferisce soltanto all'esattezza aritmetica, bensì alla</a:t>
            </a:r>
            <a:r>
              <a:rPr lang="it-IT" sz="2000" b="1" dirty="0">
                <a:latin typeface="Times New Roman" panose="02020603050405020304" pitchFamily="18" charset="0"/>
                <a:cs typeface="Times New Roman" panose="02020603050405020304" pitchFamily="18" charset="0"/>
              </a:rPr>
              <a:t> ragionevolezza, ed all’applicazione oculata e corretta dei procedimenti di valutazione adottati nella stesura del bilancio di previsione</a:t>
            </a:r>
            <a:r>
              <a:rPr lang="it-IT" sz="2000" dirty="0">
                <a:latin typeface="Times New Roman" panose="02020603050405020304" pitchFamily="18" charset="0"/>
                <a:cs typeface="Times New Roman" panose="02020603050405020304" pitchFamily="18" charset="0"/>
              </a:rPr>
              <a:t>, </a:t>
            </a:r>
            <a:r>
              <a:rPr lang="it-IT" sz="2000" b="1" dirty="0">
                <a:latin typeface="Times New Roman" panose="02020603050405020304" pitchFamily="18" charset="0"/>
                <a:cs typeface="Times New Roman" panose="02020603050405020304" pitchFamily="18" charset="0"/>
              </a:rPr>
              <a:t>del rendiconto e del bilancio d’esercizio. </a:t>
            </a:r>
          </a:p>
          <a:p>
            <a:r>
              <a:rPr lang="it-IT" sz="2000" dirty="0">
                <a:latin typeface="Times New Roman" panose="02020603050405020304" pitchFamily="18" charset="0"/>
                <a:cs typeface="Times New Roman" panose="02020603050405020304" pitchFamily="18" charset="0"/>
              </a:rPr>
              <a:t>Errori, semplificazioni e arrotondamenti sono tecnicamente inevitabili e trovano il loro limite nel concetto di rilevanza; essi cioè non devono essere di portata tale da avere un effetto rilevante sui dati del sistema di bilancio e sul loro significato per i destinatari. </a:t>
            </a:r>
          </a:p>
          <a:p>
            <a:r>
              <a:rPr lang="it-IT" sz="2000" dirty="0">
                <a:latin typeface="Times New Roman" panose="02020603050405020304" pitchFamily="18" charset="0"/>
                <a:cs typeface="Times New Roman" panose="02020603050405020304" pitchFamily="18" charset="0"/>
              </a:rPr>
              <a:t>L’effetto deve essere anche valutato ai fini degli </a:t>
            </a:r>
            <a:r>
              <a:rPr lang="it-IT" sz="2000" i="1" dirty="0">
                <a:latin typeface="Times New Roman" panose="02020603050405020304" pitchFamily="18" charset="0"/>
                <a:cs typeface="Times New Roman" panose="02020603050405020304" pitchFamily="18" charset="0"/>
              </a:rPr>
              <a:t>equilibri finanziari </a:t>
            </a:r>
            <a:r>
              <a:rPr lang="it-IT" sz="2000" dirty="0">
                <a:latin typeface="Times New Roman" panose="02020603050405020304" pitchFamily="18" charset="0"/>
                <a:cs typeface="Times New Roman" panose="02020603050405020304" pitchFamily="18" charset="0"/>
              </a:rPr>
              <a:t>ed economici del bilancio di previsione, del rendiconto e del bilancio d’esercizio. </a:t>
            </a:r>
          </a:p>
          <a:p>
            <a:endParaRPr lang="it-IT" sz="200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0"/>
              </a:spcAft>
              <a:buFont typeface="Wingdings" pitchFamily="2" charset="2"/>
              <a:buNone/>
              <a:defRPr/>
            </a:pPr>
            <a:endParaRPr lang="it-IT" altLang="it-IT" sz="20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165591" y="275895"/>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6. Principio della</a:t>
            </a:r>
            <a:r>
              <a:rPr lang="it-IT" sz="1800" b="1" dirty="0">
                <a:effectLst/>
                <a:latin typeface="Times"/>
              </a:rPr>
              <a:t> </a:t>
            </a:r>
            <a:r>
              <a:rPr lang="it-IT" sz="2400" dirty="0">
                <a:solidFill>
                  <a:srgbClr val="700000"/>
                </a:solidFill>
                <a:latin typeface="Times New Roman" panose="02020603050405020304" pitchFamily="18" charset="0"/>
                <a:cs typeface="Times New Roman" panose="02020603050405020304" pitchFamily="18" charset="0"/>
              </a:rPr>
              <a:t>Significatività e rilevanza</a:t>
            </a:r>
          </a:p>
        </p:txBody>
      </p:sp>
    </p:spTree>
    <p:extLst>
      <p:ext uri="{BB962C8B-B14F-4D97-AF65-F5344CB8AC3E}">
        <p14:creationId xmlns:p14="http://schemas.microsoft.com/office/powerpoint/2010/main" val="170768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6309">
                                            <p:txEl>
                                              <p:pRg st="2" end="2"/>
                                            </p:txEl>
                                          </p:spTgt>
                                        </p:tgtEl>
                                        <p:attrNameLst>
                                          <p:attrName>style.visibility</p:attrName>
                                        </p:attrNameLst>
                                      </p:cBhvr>
                                      <p:to>
                                        <p:strVal val="visible"/>
                                      </p:to>
                                    </p:set>
                                    <p:animEffect transition="in" filter="wipe(left)">
                                      <p:cBhvr>
                                        <p:cTn id="17" dur="500"/>
                                        <p:tgtEl>
                                          <p:spTgt spid="22630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6309">
                                            <p:txEl>
                                              <p:pRg st="3" end="3"/>
                                            </p:txEl>
                                          </p:spTgt>
                                        </p:tgtEl>
                                        <p:attrNameLst>
                                          <p:attrName>style.visibility</p:attrName>
                                        </p:attrNameLst>
                                      </p:cBhvr>
                                      <p:to>
                                        <p:strVal val="visible"/>
                                      </p:to>
                                    </p:set>
                                    <p:animEffect transition="in" filter="wipe(left)">
                                      <p:cBhvr>
                                        <p:cTn id="22" dur="500"/>
                                        <p:tgtEl>
                                          <p:spTgt spid="22630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467544" y="665552"/>
            <a:ext cx="8208912" cy="3312367"/>
          </a:xfrm>
        </p:spPr>
        <p:txBody>
          <a:bodyPr>
            <a:noAutofit/>
          </a:bodyPr>
          <a:lstStyle/>
          <a:p>
            <a:r>
              <a:rPr lang="it-IT" sz="2000" dirty="0">
                <a:latin typeface="Times New Roman" panose="02020603050405020304" pitchFamily="18" charset="0"/>
                <a:cs typeface="Times New Roman" panose="02020603050405020304" pitchFamily="18" charset="0"/>
              </a:rPr>
              <a:t>Nel sistema del bilancio di previsione i documenti non debbono essere interpretati come immodificabili, perché questo comporterebbe una rigidità nella gestione che può rivelarsi controproducente. </a:t>
            </a:r>
          </a:p>
          <a:p>
            <a:r>
              <a:rPr lang="it-IT" sz="2000" b="1" dirty="0">
                <a:latin typeface="Times New Roman" panose="02020603050405020304" pitchFamily="18" charset="0"/>
                <a:cs typeface="Times New Roman" panose="02020603050405020304" pitchFamily="18" charset="0"/>
              </a:rPr>
              <a:t>Il principio di flessibilità è volto a trovare all’interno dei documenti contabili di programmazione e previsione di bilancio la possibilità̀ di fronteggiare gli effetti derivanti dalle circostanze imprevedibili e straordinarie </a:t>
            </a:r>
            <a:r>
              <a:rPr lang="it-IT" sz="2000" dirty="0">
                <a:latin typeface="Times New Roman" panose="02020603050405020304" pitchFamily="18" charset="0"/>
                <a:cs typeface="Times New Roman" panose="02020603050405020304" pitchFamily="18" charset="0"/>
              </a:rPr>
              <a:t>che si possono manifestare durante la gestione, modificando i valori a suo tempo approvati dagli organi di governo. Per tale finalità̀ la legge disciplina l’utilizzo di strumenti ordinari, come il fondo di riserva, destinati a garantire le risorse da impiegare a copertura delle spese relative a eventi prevedibili e straordinari. </a:t>
            </a:r>
          </a:p>
          <a:p>
            <a:r>
              <a:rPr lang="it-IT" sz="2000" dirty="0">
                <a:latin typeface="Times New Roman" panose="02020603050405020304" pitchFamily="18" charset="0"/>
                <a:cs typeface="Times New Roman" panose="02020603050405020304" pitchFamily="18" charset="0"/>
              </a:rPr>
              <a:t>Un </a:t>
            </a:r>
            <a:r>
              <a:rPr lang="it-IT" sz="2000" i="1" dirty="0">
                <a:latin typeface="Times New Roman" panose="02020603050405020304" pitchFamily="18" charset="0"/>
                <a:cs typeface="Times New Roman" panose="02020603050405020304" pitchFamily="18" charset="0"/>
              </a:rPr>
              <a:t>eccessivo ricorso agli altri strumenti di flessibilità, quali le variazioni di bilancio, va visto come fatto negativo, in quanto inficia l’attendibilità̀ del processo di programmazione </a:t>
            </a:r>
            <a:r>
              <a:rPr lang="it-IT" sz="2000" dirty="0">
                <a:latin typeface="Times New Roman" panose="02020603050405020304" pitchFamily="18" charset="0"/>
                <a:cs typeface="Times New Roman" panose="02020603050405020304" pitchFamily="18" charset="0"/>
              </a:rPr>
              <a:t>e rende non credibile il complesso del sistema di bilancio. </a:t>
            </a:r>
          </a:p>
          <a:p>
            <a:r>
              <a:rPr lang="it-IT" sz="2000" dirty="0">
                <a:latin typeface="Times New Roman" panose="02020603050405020304" pitchFamily="18" charset="0"/>
                <a:cs typeface="Times New Roman" panose="02020603050405020304" pitchFamily="18" charset="0"/>
              </a:rPr>
              <a:t>Il principio di flessibilità̀ si applica non solo ai valori finanziari contenuti nel bilancio di previsione su cui transita la funzione autorizzatoria, ma anche ai documenti di programmazione sui quali si fonda la gestione ed il relativo controllo interno. </a:t>
            </a:r>
          </a:p>
          <a:p>
            <a:endParaRPr lang="it-IT" sz="200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0"/>
              </a:spcAft>
              <a:buFont typeface="Wingdings" pitchFamily="2" charset="2"/>
              <a:buNone/>
              <a:defRPr/>
            </a:pPr>
            <a:endParaRPr lang="it-IT" altLang="it-IT" sz="20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242708" y="325953"/>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7. Principio della</a:t>
            </a:r>
            <a:r>
              <a:rPr lang="it-IT" sz="1800" b="1" dirty="0">
                <a:effectLst/>
                <a:latin typeface="Times"/>
              </a:rPr>
              <a:t> </a:t>
            </a:r>
            <a:r>
              <a:rPr lang="it-IT" sz="2400" dirty="0">
                <a:solidFill>
                  <a:srgbClr val="700000"/>
                </a:solidFill>
                <a:effectLst/>
                <a:latin typeface="Times New Roman" panose="02020603050405020304" pitchFamily="18" charset="0"/>
                <a:cs typeface="Times New Roman" panose="02020603050405020304" pitchFamily="18" charset="0"/>
              </a:rPr>
              <a:t>F</a:t>
            </a:r>
            <a:r>
              <a:rPr lang="it-IT" sz="2400" dirty="0">
                <a:solidFill>
                  <a:srgbClr val="700000"/>
                </a:solidFill>
                <a:latin typeface="Times New Roman" panose="02020603050405020304" pitchFamily="18" charset="0"/>
                <a:cs typeface="Times New Roman" panose="02020603050405020304" pitchFamily="18" charset="0"/>
              </a:rPr>
              <a:t>lessibilità</a:t>
            </a:r>
          </a:p>
        </p:txBody>
      </p:sp>
    </p:spTree>
    <p:extLst>
      <p:ext uri="{BB962C8B-B14F-4D97-AF65-F5344CB8AC3E}">
        <p14:creationId xmlns:p14="http://schemas.microsoft.com/office/powerpoint/2010/main" val="311234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6309">
                                            <p:txEl>
                                              <p:pRg st="2" end="2"/>
                                            </p:txEl>
                                          </p:spTgt>
                                        </p:tgtEl>
                                        <p:attrNameLst>
                                          <p:attrName>style.visibility</p:attrName>
                                        </p:attrNameLst>
                                      </p:cBhvr>
                                      <p:to>
                                        <p:strVal val="visible"/>
                                      </p:to>
                                    </p:set>
                                    <p:animEffect transition="in" filter="wipe(left)">
                                      <p:cBhvr>
                                        <p:cTn id="17" dur="500"/>
                                        <p:tgtEl>
                                          <p:spTgt spid="22630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6309">
                                            <p:txEl>
                                              <p:pRg st="3" end="3"/>
                                            </p:txEl>
                                          </p:spTgt>
                                        </p:tgtEl>
                                        <p:attrNameLst>
                                          <p:attrName>style.visibility</p:attrName>
                                        </p:attrNameLst>
                                      </p:cBhvr>
                                      <p:to>
                                        <p:strVal val="visible"/>
                                      </p:to>
                                    </p:set>
                                    <p:animEffect transition="in" filter="wipe(left)">
                                      <p:cBhvr>
                                        <p:cTn id="22" dur="500"/>
                                        <p:tgtEl>
                                          <p:spTgt spid="22630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1628800"/>
            <a:ext cx="7488832" cy="3312367"/>
          </a:xfrm>
        </p:spPr>
        <p:txBody>
          <a:bodyPr>
            <a:noAutofit/>
          </a:bodyPr>
          <a:lstStyle/>
          <a:p>
            <a:r>
              <a:rPr lang="it-IT" b="1" dirty="0">
                <a:latin typeface="Times New Roman" panose="02020603050405020304" pitchFamily="18" charset="0"/>
                <a:cs typeface="Times New Roman" panose="02020603050405020304" pitchFamily="18" charset="0"/>
              </a:rPr>
              <a:t>La congruità consiste nella verifica dell’adeguatezza dei mezzi disponibili rispetto ai fini stabiliti</a:t>
            </a:r>
            <a:r>
              <a:rPr lang="it-IT" dirty="0">
                <a:latin typeface="Times New Roman" panose="02020603050405020304" pitchFamily="18" charset="0"/>
                <a:cs typeface="Times New Roman" panose="02020603050405020304" pitchFamily="18" charset="0"/>
              </a:rPr>
              <a:t>. Il principio si collega a quello della coerenza, rafforzandone i contenuti di carattere finanziario, economico e patrimoniale, anche nel rispetto degli equilibri di bilancio. </a:t>
            </a:r>
          </a:p>
          <a:p>
            <a:r>
              <a:rPr lang="it-IT" dirty="0">
                <a:latin typeface="Times New Roman" panose="02020603050405020304" pitchFamily="18" charset="0"/>
                <a:cs typeface="Times New Roman" panose="02020603050405020304" pitchFamily="18" charset="0"/>
              </a:rPr>
              <a:t>La congruità delle entrate e delle spese deve essere valutata in relazione agli obiettivi programmati, agli andamenti storici ed al riflesso nel periodo degli impegni pluriennali che sono coerentemente rappresentati nel sistema di bilancio nelle fasi di previsione e programmazione, di gestione e rendicontazione. </a:t>
            </a:r>
          </a:p>
          <a:p>
            <a:endParaRPr lang="it-IT"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079612" y="568323"/>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8. Principio della</a:t>
            </a:r>
            <a:r>
              <a:rPr lang="it-IT" sz="1800" b="1" dirty="0">
                <a:effectLst/>
                <a:latin typeface="Times"/>
              </a:rPr>
              <a:t> </a:t>
            </a:r>
            <a:r>
              <a:rPr lang="it-IT" sz="2400" dirty="0">
                <a:solidFill>
                  <a:srgbClr val="700000"/>
                </a:solidFill>
                <a:effectLst/>
                <a:latin typeface="Times New Roman" panose="02020603050405020304" pitchFamily="18" charset="0"/>
                <a:cs typeface="Times New Roman" panose="02020603050405020304" pitchFamily="18" charset="0"/>
              </a:rPr>
              <a:t>C</a:t>
            </a:r>
            <a:r>
              <a:rPr lang="it-IT" sz="2400" dirty="0">
                <a:solidFill>
                  <a:srgbClr val="700000"/>
                </a:solidFill>
                <a:latin typeface="Times New Roman" panose="02020603050405020304" pitchFamily="18" charset="0"/>
                <a:cs typeface="Times New Roman" panose="02020603050405020304" pitchFamily="18" charset="0"/>
              </a:rPr>
              <a:t>ongruità</a:t>
            </a:r>
          </a:p>
        </p:txBody>
      </p:sp>
    </p:spTree>
    <p:extLst>
      <p:ext uri="{BB962C8B-B14F-4D97-AF65-F5344CB8AC3E}">
        <p14:creationId xmlns:p14="http://schemas.microsoft.com/office/powerpoint/2010/main" val="3664683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971600" y="1412776"/>
            <a:ext cx="7488832" cy="5040560"/>
          </a:xfrm>
        </p:spPr>
        <p:txBody>
          <a:bodyPr>
            <a:noAutofit/>
          </a:bodyPr>
          <a:lstStyle/>
          <a:p>
            <a:r>
              <a:rPr lang="it-IT" sz="1800" dirty="0">
                <a:effectLst/>
                <a:latin typeface="Times"/>
              </a:rPr>
              <a:t>Il principio della prudenza si applica sia nei documenti contabili di programmazione e del bilancio di previsione, sia nel rendiconto e bilancio d’esercizio. </a:t>
            </a:r>
            <a:endParaRPr lang="it-IT" dirty="0"/>
          </a:p>
          <a:p>
            <a:r>
              <a:rPr lang="it-IT" sz="1800" b="1" dirty="0">
                <a:effectLst/>
                <a:latin typeface="Times"/>
              </a:rPr>
              <a:t>Nel bilancio di previsione, più precisamente nei documenti sia finanziari sia economici, devono essere iscritte solo le componenti positive che ragionevolmente saranno disponibili nel periodo amministrativo considerato</a:t>
            </a:r>
            <a:r>
              <a:rPr lang="it-IT" sz="1800" dirty="0">
                <a:effectLst/>
                <a:latin typeface="Times"/>
              </a:rPr>
              <a:t>, mentre le componenti negative saranno limitate alle sole voci degli impegni sostenibili e direttamente collegate alle risorse previste. </a:t>
            </a:r>
            <a:endParaRPr lang="it-IT" dirty="0"/>
          </a:p>
          <a:p>
            <a:r>
              <a:rPr lang="it-IT" sz="1800" dirty="0">
                <a:effectLst/>
                <a:latin typeface="Times"/>
              </a:rPr>
              <a:t>Nei documenti contabili di rendicontazione il principio della prudenza comporta che le </a:t>
            </a:r>
            <a:r>
              <a:rPr lang="it-IT" sz="1800" b="1" i="1" dirty="0">
                <a:effectLst/>
                <a:latin typeface="Times"/>
              </a:rPr>
              <a:t>componenti positive non realizzate non devono essere contabilizzate, mentre tutte le componenti negative devono essere contabilizzate e quindi rendicontate, anche se non sono definitivamente realizzate.</a:t>
            </a:r>
            <a:r>
              <a:rPr lang="it-IT" sz="1800" dirty="0">
                <a:effectLst/>
                <a:latin typeface="Times"/>
              </a:rPr>
              <a:t> </a:t>
            </a:r>
            <a:endParaRPr lang="it-IT"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223628" y="624205"/>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9.1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effectLst/>
                <a:latin typeface="Times New Roman" panose="02020603050405020304" pitchFamily="18" charset="0"/>
                <a:cs typeface="Times New Roman" panose="02020603050405020304" pitchFamily="18" charset="0"/>
              </a:rPr>
              <a:t>Prudenza</a:t>
            </a:r>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8795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683568" y="1268760"/>
            <a:ext cx="7488832" cy="3312367"/>
          </a:xfrm>
        </p:spPr>
        <p:txBody>
          <a:bodyPr>
            <a:noAutofit/>
          </a:bodyPr>
          <a:lstStyle/>
          <a:p>
            <a:r>
              <a:rPr lang="it-IT" sz="2000" dirty="0">
                <a:effectLst/>
                <a:latin typeface="Times"/>
              </a:rPr>
              <a:t>Il principio della prudenza così definito rappresenta uno degli elementi fondamentali del processo formativo delle valutazioni presenti nei documenti contabili del sistema di bilancio. I suoi eccessi devono però essere evitati perché sono pregiudizievoli al rispetto della rappresentazione veritiera e corretta delle scelte programmatiche e degli andamenti effettivi della gestione e quindi rendono il sistema di bilancio inattendibile</a:t>
            </a:r>
            <a:r>
              <a:rPr lang="it-IT" sz="2000" i="1" dirty="0">
                <a:effectLst/>
                <a:latin typeface="Times"/>
              </a:rPr>
              <a:t>. </a:t>
            </a:r>
            <a:endParaRPr lang="it-IT" sz="2000" dirty="0"/>
          </a:p>
          <a:p>
            <a:r>
              <a:rPr lang="it-IT" sz="2000" b="1" dirty="0">
                <a:effectLst/>
                <a:latin typeface="Times"/>
              </a:rPr>
              <a:t>Il principio della prudenza non deve condurre all’arbitraria e immotivata riduzione delle previsioni di entrata, proventi e valutazioni del patrimonio, bensì̀ esprimere qualità di giudizi a cui deve informarsi un procedimento valutativo e di formazione dei documenti del sistema di bilancio che risulti veritiero e corretto</a:t>
            </a:r>
            <a:r>
              <a:rPr lang="it-IT" sz="2000" dirty="0">
                <a:effectLst/>
                <a:latin typeface="Times"/>
              </a:rPr>
              <a:t>. Ciò soprattutto nella ponderazione dei rischi e delle incertezze connessi agli andamenti operativi degli enti e nella logica di assicurare ragionevoli stanziamenti per la continuità̀ dell’ amministrazione</a:t>
            </a:r>
            <a:r>
              <a:rPr lang="it-IT" sz="2000" dirty="0">
                <a:latin typeface="Times"/>
              </a:rPr>
              <a:t> (ciò si sostanzia per esempio anche nella previsione di appositi Fondi rischi)</a:t>
            </a:r>
            <a:endParaRPr lang="it-IT" sz="2000" dirty="0"/>
          </a:p>
          <a:p>
            <a:endParaRPr lang="it-IT" sz="2000" dirty="0">
              <a:latin typeface="Times New Roman" panose="02020603050405020304" pitchFamily="18" charset="0"/>
              <a:cs typeface="Times New Roman" panose="02020603050405020304" pitchFamily="18" charset="0"/>
            </a:endParaRPr>
          </a:p>
          <a:p>
            <a:pPr marL="0" indent="0">
              <a:lnSpc>
                <a:spcPct val="100000"/>
              </a:lnSpc>
              <a:spcBef>
                <a:spcPts val="0"/>
              </a:spcBef>
              <a:spcAft>
                <a:spcPts val="0"/>
              </a:spcAft>
              <a:buFont typeface="Wingdings" pitchFamily="2" charset="2"/>
              <a:buNone/>
              <a:defRPr/>
            </a:pPr>
            <a:endParaRPr lang="it-IT" altLang="it-IT" sz="20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187624" y="469969"/>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9.2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effectLst/>
                <a:latin typeface="Times New Roman" panose="02020603050405020304" pitchFamily="18" charset="0"/>
                <a:cs typeface="Times New Roman" panose="02020603050405020304" pitchFamily="18" charset="0"/>
              </a:rPr>
              <a:t>Prudenza</a:t>
            </a:r>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803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1628800"/>
            <a:ext cx="7488832" cy="3312367"/>
          </a:xfrm>
        </p:spPr>
        <p:txBody>
          <a:bodyPr>
            <a:noAutofit/>
          </a:bodyPr>
          <a:lstStyle/>
          <a:p>
            <a:r>
              <a:rPr lang="it-IT" dirty="0">
                <a:effectLst/>
                <a:latin typeface="Times"/>
              </a:rPr>
              <a:t>Occorre assicurare </a:t>
            </a:r>
            <a:r>
              <a:rPr lang="it-IT" b="1" dirty="0">
                <a:effectLst/>
                <a:latin typeface="Times"/>
              </a:rPr>
              <a:t>un nesso logico e conseguente fra la programmazione, la previsione, gli atti di gestione e la rendicontazione generale</a:t>
            </a:r>
            <a:r>
              <a:rPr lang="it-IT" dirty="0">
                <a:effectLst/>
                <a:latin typeface="Times"/>
              </a:rPr>
              <a:t>. La coerenza implica che queste stesse funzioni ed i documenti contabili e non, ad esse collegati, siano strumentali al perseguimento dei medesimi obiettivi. Il nesso logico infatti deve collegare tutti gli atti contabili preventivi, gestionali e consuntivi, siano essi di carattere strettamente finanziario, o anche economico e patrimoniale, siano essi descrittivi e quantitativi, di indirizzo politico ed amministrativo, di breve o di lungo termine. </a:t>
            </a:r>
          </a:p>
          <a:p>
            <a:r>
              <a:rPr lang="it-IT" dirty="0">
                <a:latin typeface="Times"/>
              </a:rPr>
              <a:t>La coerenza è interna ed esterna.</a:t>
            </a:r>
            <a:endParaRPr lang="it-IT"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079612" y="679289"/>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10.1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Coerenza</a:t>
            </a:r>
          </a:p>
        </p:txBody>
      </p:sp>
    </p:spTree>
    <p:extLst>
      <p:ext uri="{BB962C8B-B14F-4D97-AF65-F5344CB8AC3E}">
        <p14:creationId xmlns:p14="http://schemas.microsoft.com/office/powerpoint/2010/main" val="669042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836712"/>
            <a:ext cx="7488832" cy="3312367"/>
          </a:xfrm>
        </p:spPr>
        <p:txBody>
          <a:bodyPr>
            <a:noAutofit/>
          </a:bodyPr>
          <a:lstStyle/>
          <a:p>
            <a:r>
              <a:rPr lang="it-IT" sz="1800" dirty="0">
                <a:effectLst/>
                <a:latin typeface="Times"/>
              </a:rPr>
              <a:t>La </a:t>
            </a:r>
            <a:r>
              <a:rPr lang="it-IT" sz="1800" b="1" dirty="0">
                <a:effectLst/>
                <a:latin typeface="Times"/>
              </a:rPr>
              <a:t>coerenza interna </a:t>
            </a:r>
            <a:r>
              <a:rPr lang="it-IT" sz="1800" dirty="0">
                <a:effectLst/>
                <a:latin typeface="Times"/>
              </a:rPr>
              <a:t>implica:</a:t>
            </a:r>
            <a:br>
              <a:rPr lang="it-IT" sz="1800" dirty="0">
                <a:effectLst/>
                <a:latin typeface="Times"/>
              </a:rPr>
            </a:br>
            <a:r>
              <a:rPr lang="it-IT" sz="1800" dirty="0">
                <a:effectLst/>
                <a:latin typeface="Times"/>
              </a:rPr>
              <a:t>- in sede preventiva, che gli strumenti di programmazione pluriennale e annuale siano conseguenti alla pianificazione dell’ente;</a:t>
            </a:r>
            <a:br>
              <a:rPr lang="it-IT" sz="1800" dirty="0">
                <a:effectLst/>
                <a:latin typeface="Times"/>
              </a:rPr>
            </a:br>
            <a:r>
              <a:rPr lang="it-IT" sz="1800" dirty="0">
                <a:effectLst/>
                <a:latin typeface="Times"/>
              </a:rPr>
              <a:t>- in sede di gestione, che le decisioni e gli atti non siano in contrasto con gli indirizzi e gli obiettivi indicati negli strumenti di programmazione pluriennale e annuale e non pregiudichino gli equilibri finanziari ed economici;</a:t>
            </a:r>
            <a:br>
              <a:rPr lang="it-IT" sz="1800" dirty="0">
                <a:effectLst/>
                <a:latin typeface="Times"/>
              </a:rPr>
            </a:br>
            <a:r>
              <a:rPr lang="it-IT" sz="1800" dirty="0">
                <a:effectLst/>
                <a:latin typeface="Times"/>
              </a:rPr>
              <a:t>- in sede di rendicontazione, che sia dimostrato e motivato lo scostamento fra risultati ottenuti e quelli attesi. </a:t>
            </a:r>
            <a:endParaRPr lang="it-IT" sz="1600" dirty="0"/>
          </a:p>
          <a:p>
            <a:r>
              <a:rPr lang="it-IT" sz="1800" dirty="0">
                <a:effectLst/>
                <a:latin typeface="Times"/>
              </a:rPr>
              <a:t>La coerenza interna del sistema di bilancio riguarda anche i </a:t>
            </a:r>
            <a:r>
              <a:rPr lang="it-IT" sz="1800" i="1" dirty="0">
                <a:effectLst/>
                <a:latin typeface="Times"/>
              </a:rPr>
              <a:t>criteri particolari di valutazione </a:t>
            </a:r>
            <a:r>
              <a:rPr lang="it-IT" sz="1800" dirty="0">
                <a:effectLst/>
                <a:latin typeface="Times"/>
              </a:rPr>
              <a:t>delle singole poste in conformità ai postulati e principi generali e concerne le strutture e le classificazioni dei conti nel bilancio di previsione, nel rendiconto e nel bilancio d’esercizio. Le strutture dei conti devono essere tra loro comparabili non solo da un punto di vista formale ma anche di omogeneità̀ e correttezza negli oggetti di analisi e negli aspetti di contenuto dei fenomeni esaminati. </a:t>
            </a:r>
          </a:p>
          <a:p>
            <a:r>
              <a:rPr lang="it-IT" sz="1800" dirty="0">
                <a:effectLst/>
                <a:latin typeface="Times"/>
              </a:rPr>
              <a:t>La </a:t>
            </a:r>
            <a:r>
              <a:rPr lang="it-IT" sz="1800" b="1" dirty="0">
                <a:effectLst/>
                <a:latin typeface="Times"/>
              </a:rPr>
              <a:t>coerenza esterna </a:t>
            </a:r>
            <a:r>
              <a:rPr lang="it-IT" sz="1800" dirty="0">
                <a:effectLst/>
                <a:latin typeface="Times"/>
              </a:rPr>
              <a:t>comporta una connessione fra il processo di programmazione, previsione, gestione e rendicontazione dell’amministrazione pubblica, le direttive e le scelte strategiche di altri livelli di governo del sistema pubblico anche secondo i principi di coordinamento della finanza pubblica. </a:t>
            </a:r>
            <a:endParaRPr lang="it-IT" sz="1400" dirty="0"/>
          </a:p>
          <a:p>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079612" y="375047"/>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10.2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Coerenza</a:t>
            </a:r>
          </a:p>
        </p:txBody>
      </p:sp>
    </p:spTree>
    <p:extLst>
      <p:ext uri="{BB962C8B-B14F-4D97-AF65-F5344CB8AC3E}">
        <p14:creationId xmlns:p14="http://schemas.microsoft.com/office/powerpoint/2010/main" val="505116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516694" y="1228814"/>
            <a:ext cx="8326636" cy="3312367"/>
          </a:xfrm>
        </p:spPr>
        <p:txBody>
          <a:bodyPr>
            <a:noAutofit/>
          </a:bodyPr>
          <a:lstStyle/>
          <a:p>
            <a:r>
              <a:rPr lang="it-IT" sz="1800" dirty="0">
                <a:effectLst/>
                <a:latin typeface="Times"/>
              </a:rPr>
              <a:t>La valutazione delle poste contabili di bilancio deve essere fatta nella prospettiva della </a:t>
            </a:r>
            <a:r>
              <a:rPr lang="it-IT" sz="1800" b="1" dirty="0">
                <a:effectLst/>
                <a:latin typeface="Times"/>
              </a:rPr>
              <a:t>continuazione delle attività istituzionali </a:t>
            </a:r>
            <a:r>
              <a:rPr lang="it-IT" sz="1800" dirty="0">
                <a:effectLst/>
                <a:latin typeface="Times"/>
              </a:rPr>
              <a:t>per le quali l’amministrazione pubblica è costituita. Il </a:t>
            </a:r>
            <a:r>
              <a:rPr lang="it-IT" sz="1800" b="1" dirty="0">
                <a:effectLst/>
                <a:latin typeface="Times"/>
              </a:rPr>
              <a:t>principio della continuità</a:t>
            </a:r>
            <a:r>
              <a:rPr lang="it-IT" sz="1800" dirty="0">
                <a:effectLst/>
                <a:latin typeface="Times"/>
              </a:rPr>
              <a:t> si fonda sulla considerazione che ogni sistema aziendale, sia pubblico sia privato, deve rispondere alla preliminare caratteristica di essere atto a perdurare nel tempo. Pertanto le valutazioni contabili finanziarie, economiche e patrimoniali del sistema di bilancio devono rispondere al requisito di essere fondate su criteri tecnici e di stima che abbiano la possibilità̀ di continuare ad essere validi nel tempo, se le condizioni gestionali non saranno tali da evidenziare chiari e significativi cambiamenti. Il principio si applica anche al fine di garantire equilibri economico – finanziari che siano salvaguardati e perdurino nel tempo.</a:t>
            </a:r>
          </a:p>
          <a:p>
            <a:r>
              <a:rPr lang="it-IT" sz="1800" dirty="0">
                <a:effectLst/>
                <a:latin typeface="Times"/>
              </a:rPr>
              <a:t>Il principio della </a:t>
            </a:r>
            <a:r>
              <a:rPr lang="it-IT" sz="1800" b="1" dirty="0">
                <a:effectLst/>
                <a:latin typeface="Times"/>
              </a:rPr>
              <a:t>continuità riguarda anche i dati contabili </a:t>
            </a:r>
            <a:r>
              <a:rPr lang="it-IT" sz="1800" dirty="0">
                <a:effectLst/>
                <a:latin typeface="Times"/>
              </a:rPr>
              <a:t>che nella successione del tempo devono essere rilevati e rappresentati con correttezza nelle situazioni contabili di chiusura e di riapertura dei conti e in tutti i documenti contabili </a:t>
            </a:r>
          </a:p>
          <a:p>
            <a:r>
              <a:rPr lang="it-IT" sz="1800" dirty="0">
                <a:effectLst/>
                <a:latin typeface="Times"/>
              </a:rPr>
              <a:t>(</a:t>
            </a:r>
            <a:r>
              <a:rPr lang="it-IT" sz="1800" dirty="0">
                <a:effectLst/>
                <a:latin typeface="Times"/>
                <a:hlinkClick r:id="rId2"/>
              </a:rPr>
              <a:t>https://www.gruppodelfino.it/news/principio-di-continuit%C3%A0-cardine-del-sistema-di-bilancio/</a:t>
            </a:r>
            <a:r>
              <a:rPr lang="it-IT" sz="1800" dirty="0">
                <a:effectLst/>
                <a:latin typeface="Times"/>
              </a:rPr>
              <a:t> </a:t>
            </a:r>
            <a:r>
              <a:rPr lang="it-IT" sz="1800" dirty="0">
                <a:latin typeface="Times"/>
                <a:hlinkClick r:id="rId3"/>
              </a:rPr>
              <a:t>http://www.dirittodeiservizipubblici.it/articoli/articolo.asp?sezione=dettarticolo&amp;id=1031</a:t>
            </a:r>
            <a:r>
              <a:rPr lang="it-IT" sz="1800" dirty="0">
                <a:latin typeface="Times"/>
              </a:rPr>
              <a:t>)</a:t>
            </a:r>
            <a:endParaRPr lang="it-IT" sz="1800" dirty="0"/>
          </a:p>
          <a:p>
            <a:pPr marL="0" indent="0">
              <a:lnSpc>
                <a:spcPct val="100000"/>
              </a:lnSpc>
              <a:spcBef>
                <a:spcPts val="0"/>
              </a:spcBef>
              <a:spcAft>
                <a:spcPts val="0"/>
              </a:spcAft>
              <a:buFont typeface="Wingdings" pitchFamily="2" charset="2"/>
              <a:buNone/>
              <a:defRPr/>
            </a:pPr>
            <a:endParaRPr lang="it-IT" altLang="it-IT" sz="18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187624" y="535273"/>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11.1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Continuità e della costanza</a:t>
            </a:r>
          </a:p>
        </p:txBody>
      </p:sp>
    </p:spTree>
    <p:extLst>
      <p:ext uri="{BB962C8B-B14F-4D97-AF65-F5344CB8AC3E}">
        <p14:creationId xmlns:p14="http://schemas.microsoft.com/office/powerpoint/2010/main" val="15088100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1412776"/>
            <a:ext cx="7488832" cy="3312367"/>
          </a:xfrm>
        </p:spPr>
        <p:txBody>
          <a:bodyPr>
            <a:noAutofit/>
          </a:bodyPr>
          <a:lstStyle/>
          <a:p>
            <a:r>
              <a:rPr lang="it-IT" sz="1800" dirty="0">
                <a:effectLst/>
                <a:latin typeface="Times"/>
              </a:rPr>
              <a:t>Inoltre, la costanza di applicazione dei principi contabili generali e di quelli particolari di valutazione è uno dei cardini delle determinazioni finanziarie, economiche e patrimoniali dei bilanci di previsione, della gestione, del rendiconto e bilancio d’esercizio (</a:t>
            </a:r>
            <a:r>
              <a:rPr lang="it-IT" sz="1800" b="1" i="1" dirty="0">
                <a:effectLst/>
                <a:latin typeface="Times"/>
              </a:rPr>
              <a:t>principio della costanza</a:t>
            </a:r>
            <a:r>
              <a:rPr lang="it-IT" sz="1800" dirty="0">
                <a:effectLst/>
                <a:latin typeface="Times"/>
              </a:rPr>
              <a:t>). Infatti, Il principio della continuità e quello della </a:t>
            </a:r>
            <a:r>
              <a:rPr lang="it-IT" sz="1800" i="1" dirty="0">
                <a:effectLst/>
                <a:latin typeface="Times"/>
              </a:rPr>
              <a:t>costanza dei criteri applicati </a:t>
            </a:r>
            <a:r>
              <a:rPr lang="it-IT" sz="1800" dirty="0">
                <a:effectLst/>
                <a:latin typeface="Times"/>
              </a:rPr>
              <a:t>introducono le condizioni essenziali per la </a:t>
            </a:r>
            <a:r>
              <a:rPr lang="it-IT" sz="1800" i="1" dirty="0">
                <a:effectLst/>
                <a:latin typeface="Times"/>
              </a:rPr>
              <a:t>comparabilità </a:t>
            </a:r>
            <a:r>
              <a:rPr lang="it-IT" sz="1800" dirty="0">
                <a:effectLst/>
                <a:latin typeface="Times"/>
              </a:rPr>
              <a:t>delle valutazioni tra i documenti contabili del bilancio di previsione e della rendicontazione e delle singole e sintetiche valutazioni nel tempo, anche connesse con i processi gestionali. L’eventuale cambiamento dei criteri particolari di valutazione adottati, deve rappresentare un’ eccezione nel tempo che risulti opportunamente descritta e documentata in apposite relazioni nel contesto del sistema di bilancio. Il principio della costanza, insieme agli altri postulati, risponde alla logica unitaria di rappresentare nel sistema di bilancio, mediante i diversi valori contabili di tipo finanziario, economico e patrimoniale, la coerenza, la chiarezza e la significatività̀ delle scelte di programmazione, della gestione e delle risultanze finali di esercizio.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591154"/>
            <a:ext cx="6984776"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11.2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Continuità e della costanza</a:t>
            </a:r>
          </a:p>
        </p:txBody>
      </p:sp>
    </p:spTree>
    <p:extLst>
      <p:ext uri="{BB962C8B-B14F-4D97-AF65-F5344CB8AC3E}">
        <p14:creationId xmlns:p14="http://schemas.microsoft.com/office/powerpoint/2010/main" val="3053780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egnaposto numero diapositiva 4">
            <a:extLst>
              <a:ext uri="{FF2B5EF4-FFF2-40B4-BE49-F238E27FC236}">
                <a16:creationId xmlns:a16="http://schemas.microsoft.com/office/drawing/2014/main" xmlns="" id="{745219D2-4431-728C-7A32-568D01FFEEDC}"/>
              </a:ext>
            </a:extLst>
          </p:cNvPr>
          <p:cNvSpPr>
            <a:spLocks noGrp="1"/>
          </p:cNvSpPr>
          <p:nvPr>
            <p:ph type="sldNum" sz="quarter" idx="12"/>
          </p:nvPr>
        </p:nvSpPr>
        <p:spPr bwMode="auto">
          <a:xfrm>
            <a:off x="8153400" y="6421438"/>
            <a:ext cx="762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defPPr>
              <a:defRPr lang="it-IT"/>
            </a:defPPr>
            <a:lvl1pPr algn="r" rtl="0" eaLnBrk="1" fontAlgn="base" hangingPunct="1">
              <a:spcBef>
                <a:spcPct val="0"/>
              </a:spcBef>
              <a:spcAft>
                <a:spcPct val="0"/>
              </a:spcAft>
              <a:defRPr sz="1000" kern="1200">
                <a:solidFill>
                  <a:srgbClr val="024559"/>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a:defRPr/>
            </a:pPr>
            <a:fld id="{B910CF10-2286-3749-A728-F47A3EDC4B5C}" type="slidenum">
              <a:rPr lang="it-IT" altLang="it-IT" smtClean="0"/>
              <a:pPr>
                <a:defRPr/>
              </a:pPr>
              <a:t>3</a:t>
            </a:fld>
            <a:endParaRPr lang="it-IT" altLang="it-IT">
              <a:solidFill>
                <a:srgbClr val="024559"/>
              </a:solidFill>
            </a:endParaRPr>
          </a:p>
        </p:txBody>
      </p:sp>
      <p:sp>
        <p:nvSpPr>
          <p:cNvPr id="40962" name="Titolo 1">
            <a:extLst>
              <a:ext uri="{FF2B5EF4-FFF2-40B4-BE49-F238E27FC236}">
                <a16:creationId xmlns:a16="http://schemas.microsoft.com/office/drawing/2014/main" xmlns="" id="{34F03C71-B74D-92D9-6DC9-2A0C365E7FCE}"/>
              </a:ext>
            </a:extLst>
          </p:cNvPr>
          <p:cNvSpPr txBox="1">
            <a:spLocks/>
          </p:cNvSpPr>
          <p:nvPr/>
        </p:nvSpPr>
        <p:spPr bwMode="auto">
          <a:xfrm>
            <a:off x="122049" y="187302"/>
            <a:ext cx="8664575"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it-IT" altLang="it-IT" sz="3200" b="1" i="1" dirty="0">
                <a:solidFill>
                  <a:srgbClr val="232A8D"/>
                </a:solidFill>
                <a:latin typeface="Times New Roman" panose="02020603050405020304" pitchFamily="18" charset="0"/>
                <a:cs typeface="Times New Roman" panose="02020603050405020304" pitchFamily="18" charset="0"/>
              </a:rPr>
              <a:t>Scopo, utilità e conoscenze della contabilità</a:t>
            </a:r>
          </a:p>
        </p:txBody>
      </p:sp>
      <p:sp>
        <p:nvSpPr>
          <p:cNvPr id="40963" name="CasellaDiTesto 5">
            <a:extLst>
              <a:ext uri="{FF2B5EF4-FFF2-40B4-BE49-F238E27FC236}">
                <a16:creationId xmlns:a16="http://schemas.microsoft.com/office/drawing/2014/main" xmlns="" id="{B7F2E948-5340-D42E-0818-9F3B9B930FA7}"/>
              </a:ext>
            </a:extLst>
          </p:cNvPr>
          <p:cNvSpPr txBox="1">
            <a:spLocks noChangeArrowheads="1"/>
          </p:cNvSpPr>
          <p:nvPr/>
        </p:nvSpPr>
        <p:spPr bwMode="auto">
          <a:xfrm>
            <a:off x="357376" y="932339"/>
            <a:ext cx="5360378" cy="624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endParaRPr lang="it-IT" altLang="it-IT" sz="2000" i="1" dirty="0">
              <a:latin typeface="Times New Roman" panose="02020603050405020304" pitchFamily="18" charset="0"/>
              <a:cs typeface="Times New Roman" panose="02020603050405020304" pitchFamily="18" charset="0"/>
            </a:endParaRPr>
          </a:p>
          <a:p>
            <a:pPr algn="ctr" eaLnBrk="1" hangingPunct="1"/>
            <a:endParaRPr lang="it-IT" altLang="it-IT" sz="2000" i="1" dirty="0">
              <a:latin typeface="Times New Roman" panose="02020603050405020304" pitchFamily="18" charset="0"/>
              <a:cs typeface="Times New Roman" panose="02020603050405020304" pitchFamily="18" charset="0"/>
            </a:endParaRPr>
          </a:p>
          <a:p>
            <a:pPr marL="342900" indent="-342900" eaLnBrk="1" hangingPunct="1">
              <a:buFont typeface="Wingdings" pitchFamily="2" charset="2"/>
              <a:buChar char="Ø"/>
            </a:pPr>
            <a:r>
              <a:rPr lang="it-IT" altLang="it-IT" sz="2000" i="1" dirty="0">
                <a:latin typeface="Times New Roman" panose="02020603050405020304" pitchFamily="18" charset="0"/>
                <a:cs typeface="Times New Roman" panose="02020603050405020304" pitchFamily="18" charset="0"/>
              </a:rPr>
              <a:t>Lo </a:t>
            </a:r>
            <a:r>
              <a:rPr lang="it-IT" altLang="it-IT" sz="2000" i="1" u="sng" dirty="0">
                <a:latin typeface="Times New Roman" panose="02020603050405020304" pitchFamily="18" charset="0"/>
                <a:cs typeface="Times New Roman" panose="02020603050405020304" pitchFamily="18" charset="0"/>
              </a:rPr>
              <a:t>scopo</a:t>
            </a:r>
            <a:r>
              <a:rPr lang="it-IT" altLang="it-IT" sz="2000" i="1" dirty="0">
                <a:latin typeface="Times New Roman" panose="02020603050405020304" pitchFamily="18" charset="0"/>
                <a:cs typeface="Times New Roman" panose="02020603050405020304" pitchFamily="18" charset="0"/>
              </a:rPr>
              <a:t> della Ragioneria è analizzare i fenomeni aziendali per valutarne l’impatto economico, finanziario e patrimoniale e quindi l’attitudine a produrre ricchezza e/o a migliorare l’efficienza economica.</a:t>
            </a:r>
          </a:p>
          <a:p>
            <a:pPr marL="342900" indent="-342900" eaLnBrk="1" hangingPunct="1">
              <a:buFont typeface="Wingdings" pitchFamily="2" charset="2"/>
              <a:buChar char="Ø"/>
            </a:pPr>
            <a:endParaRPr lang="it-IT" altLang="it-IT" sz="2000" i="1" dirty="0">
              <a:latin typeface="Times New Roman" panose="02020603050405020304" pitchFamily="18" charset="0"/>
              <a:cs typeface="Times New Roman" panose="02020603050405020304" pitchFamily="18" charset="0"/>
            </a:endParaRPr>
          </a:p>
          <a:p>
            <a:pPr marL="342900" indent="-342900" eaLnBrk="1" hangingPunct="1">
              <a:buFont typeface="Wingdings" pitchFamily="2" charset="2"/>
              <a:buChar char="Ø"/>
            </a:pPr>
            <a:r>
              <a:rPr lang="it-IT" altLang="it-IT" sz="2000" i="1" dirty="0">
                <a:latin typeface="Times New Roman" panose="02020603050405020304" pitchFamily="18" charset="0"/>
                <a:cs typeface="Times New Roman" panose="02020603050405020304" pitchFamily="18" charset="0"/>
              </a:rPr>
              <a:t>L’</a:t>
            </a:r>
            <a:r>
              <a:rPr lang="it-IT" altLang="it-IT" sz="2000" i="1" u="sng" dirty="0">
                <a:latin typeface="Times New Roman" panose="02020603050405020304" pitchFamily="18" charset="0"/>
                <a:cs typeface="Times New Roman" panose="02020603050405020304" pitchFamily="18" charset="0"/>
              </a:rPr>
              <a:t>utilità</a:t>
            </a:r>
            <a:r>
              <a:rPr lang="it-IT" altLang="it-IT" sz="2000" i="1" dirty="0">
                <a:latin typeface="Times New Roman" panose="02020603050405020304" pitchFamily="18" charset="0"/>
                <a:cs typeface="Times New Roman" panose="02020603050405020304" pitchFamily="18" charset="0"/>
              </a:rPr>
              <a:t> della Ragioneria è consentire ai soggetti interni ed esterni interessati di dotarsi di strumenti conoscitivi per valutare gli andamenti aziendali, le modalità di gestione delle risorse e le condizioni di equilibrio.</a:t>
            </a:r>
          </a:p>
          <a:p>
            <a:pPr eaLnBrk="1" hangingPunct="1"/>
            <a:endParaRPr lang="it-IT" altLang="it-IT" sz="2000" i="1" dirty="0">
              <a:latin typeface="Times New Roman" panose="02020603050405020304" pitchFamily="18" charset="0"/>
              <a:cs typeface="Times New Roman" panose="02020603050405020304" pitchFamily="18" charset="0"/>
            </a:endParaRPr>
          </a:p>
          <a:p>
            <a:pPr marL="342900" indent="-342900" eaLnBrk="1" hangingPunct="1">
              <a:buFont typeface="Wingdings" pitchFamily="2" charset="2"/>
              <a:buChar char="Ø"/>
            </a:pPr>
            <a:r>
              <a:rPr lang="it-IT" altLang="it-IT" sz="2000" i="1" dirty="0">
                <a:latin typeface="Times New Roman" panose="02020603050405020304" pitchFamily="18" charset="0"/>
                <a:cs typeface="Times New Roman" panose="02020603050405020304" pitchFamily="18" charset="0"/>
              </a:rPr>
              <a:t>Le </a:t>
            </a:r>
            <a:r>
              <a:rPr lang="it-IT" altLang="it-IT" sz="2000" i="1" u="sng" dirty="0">
                <a:latin typeface="Times New Roman" panose="02020603050405020304" pitchFamily="18" charset="0"/>
                <a:cs typeface="Times New Roman" panose="02020603050405020304" pitchFamily="18" charset="0"/>
              </a:rPr>
              <a:t>conoscenze</a:t>
            </a:r>
            <a:r>
              <a:rPr lang="it-IT" altLang="it-IT" sz="2000" i="1" dirty="0">
                <a:latin typeface="Times New Roman" panose="02020603050405020304" pitchFamily="18" charset="0"/>
                <a:cs typeface="Times New Roman" panose="02020603050405020304" pitchFamily="18" charset="0"/>
              </a:rPr>
              <a:t> della Ragioneria si legano alla capacità di utilizzo del metodo di rilevazione contabile e alla conoscenza dei documenti del sistema di bilancio e dei suoi principi.</a:t>
            </a:r>
          </a:p>
          <a:p>
            <a:pPr eaLnBrk="1" hangingPunct="1"/>
            <a:endParaRPr lang="it-IT" altLang="it-IT" sz="2000" i="1" dirty="0">
              <a:latin typeface="Times New Roman" panose="02020603050405020304" pitchFamily="18" charset="0"/>
              <a:cs typeface="Times New Roman" panose="02020603050405020304" pitchFamily="18" charset="0"/>
            </a:endParaRPr>
          </a:p>
          <a:p>
            <a:pPr algn="ctr" eaLnBrk="1" hangingPunct="1"/>
            <a:endParaRPr lang="it-IT" altLang="it-IT" sz="2000" i="1" dirty="0">
              <a:latin typeface="Times New Roman" panose="02020603050405020304" pitchFamily="18" charset="0"/>
              <a:cs typeface="Times New Roman" panose="02020603050405020304" pitchFamily="18" charset="0"/>
            </a:endParaRPr>
          </a:p>
        </p:txBody>
      </p:sp>
      <p:pic>
        <p:nvPicPr>
          <p:cNvPr id="3074" name="Picture 2" descr="Analisi di bilancio: aspetti principali da conoscere - FareNumeri">
            <a:extLst>
              <a:ext uri="{FF2B5EF4-FFF2-40B4-BE49-F238E27FC236}">
                <a16:creationId xmlns:a16="http://schemas.microsoft.com/office/drawing/2014/main" xmlns="" id="{40F11125-81A3-1F63-5287-93E53D6475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1312" y="2573852"/>
            <a:ext cx="2565400" cy="317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1196752"/>
            <a:ext cx="8136904" cy="3312367"/>
          </a:xfrm>
        </p:spPr>
        <p:txBody>
          <a:bodyPr>
            <a:noAutofit/>
          </a:bodyPr>
          <a:lstStyle/>
          <a:p>
            <a:r>
              <a:rPr lang="it-IT" sz="1800" b="1" dirty="0">
                <a:effectLst/>
                <a:latin typeface="Times"/>
              </a:rPr>
              <a:t>Gli utilizzatori delle informazioni di bilancio devono essere in grado di comparare nel tempo le informazioni, analitiche e sintetiche di singole o complessive poste economiche, finanziarie e patrimoniali del sistema di bilancio, al fine di identificarne gli andamenti tendenziali. </a:t>
            </a:r>
            <a:r>
              <a:rPr lang="it-IT" sz="1800" dirty="0">
                <a:effectLst/>
                <a:latin typeface="Times"/>
              </a:rPr>
              <a:t>Gli utilizzatori, inoltre, devono poter comparare le informazioni di bilancio anche tra enti pubblici diversi, e dello stesso settore, al fine di valutarne le diverse potenzialità̀ gestionali, gli orientamenti strategici e le qualità̀ di una sana e buona amministrazione</a:t>
            </a:r>
            <a:r>
              <a:rPr lang="it-IT" sz="1800" i="1" dirty="0">
                <a:effectLst/>
                <a:latin typeface="Times"/>
              </a:rPr>
              <a:t>. </a:t>
            </a:r>
            <a:r>
              <a:rPr lang="it-IT" sz="1800" dirty="0">
                <a:effectLst/>
                <a:latin typeface="Times"/>
              </a:rPr>
              <a:t>Deve essere consentita anche la valutazione delle situazioni patrimoniali, degli andamenti economici e finanziari, nonché́ delle relative modificazioni. </a:t>
            </a:r>
            <a:endParaRPr lang="it-IT" sz="1600" dirty="0"/>
          </a:p>
          <a:p>
            <a:r>
              <a:rPr lang="it-IT" sz="1800" dirty="0">
                <a:effectLst/>
                <a:latin typeface="Times"/>
              </a:rPr>
              <a:t>Il costante e continuo rispetto dei principi contabili è condizione necessaria per la comparabilità̀ spazio-temporale dei documenti del sistema di bilancio sia per gli organi di governance interna ed esterna alla stessa singola amministrazione pubblica a cui ci si riferisce, sia per ogni categoria di portatori di interesse che vuole ottenere informazioni sulla gestione pubblica. </a:t>
            </a:r>
            <a:endParaRPr lang="it-IT" sz="1600" dirty="0"/>
          </a:p>
          <a:p>
            <a:r>
              <a:rPr lang="it-IT" sz="1800" dirty="0">
                <a:effectLst/>
                <a:latin typeface="Times"/>
              </a:rPr>
              <a:t>Un’importante implicazione della caratteristica qualitativa della comparabilità̀ è che gli utilizzatori siano informati dei principi contabili impiegati nella preparazione dei documenti e dei dati che compongono il sistema di bilancio, di qualsiasi cambiamento nell’applicazione di tali principi e degli effetti di tali cambiamenti.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469968"/>
            <a:ext cx="6984776"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12.1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comparabilità e verificabilità </a:t>
            </a: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5073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755576" y="1340768"/>
            <a:ext cx="8136904" cy="3312367"/>
          </a:xfrm>
        </p:spPr>
        <p:txBody>
          <a:bodyPr>
            <a:noAutofit/>
          </a:bodyPr>
          <a:lstStyle/>
          <a:p>
            <a:r>
              <a:rPr lang="it-IT" sz="1800" b="1" dirty="0">
                <a:effectLst/>
                <a:latin typeface="Times"/>
              </a:rPr>
              <a:t>Il requisito di comparabilità non deve essere un impedimento all’introduzione dei principi contabili applicativi </a:t>
            </a:r>
            <a:r>
              <a:rPr lang="it-IT" sz="1800" dirty="0">
                <a:effectLst/>
                <a:latin typeface="Times"/>
              </a:rPr>
              <a:t>più adeguati alla specifica operazione. Non è appropriato che un’amministrazione pubblica continui a contabilizzare nel medesimo modo un’operazione od un evento se il criterio adottato non è conforme al disposto normativo ed ai principi contabili. </a:t>
            </a:r>
            <a:endParaRPr lang="it-IT" sz="1600" dirty="0"/>
          </a:p>
          <a:p>
            <a:r>
              <a:rPr lang="it-IT" sz="1800" dirty="0">
                <a:effectLst/>
                <a:latin typeface="Times"/>
              </a:rPr>
              <a:t>Nell'ambito della stessa amministrazione pubblica la comparabilità dei bilanci in periodi diversi è possibile se sussistono le seguenti condizioni:</a:t>
            </a:r>
            <a:br>
              <a:rPr lang="it-IT" sz="1800" dirty="0">
                <a:effectLst/>
                <a:latin typeface="Times"/>
              </a:rPr>
            </a:br>
            <a:r>
              <a:rPr lang="it-IT" sz="1800" dirty="0">
                <a:effectLst/>
                <a:latin typeface="Times"/>
              </a:rPr>
              <a:t>- la forma di presentazione è costante, cioè il modo di esposizione delle voci deve essere uguale o almeno comparabile;</a:t>
            </a:r>
            <a:br>
              <a:rPr lang="it-IT" sz="1800" dirty="0">
                <a:effectLst/>
                <a:latin typeface="Times"/>
              </a:rPr>
            </a:br>
            <a:r>
              <a:rPr lang="it-IT" sz="1800" dirty="0">
                <a:effectLst/>
                <a:latin typeface="Times"/>
              </a:rPr>
              <a:t>- i criteri di valutazione adottati sono mantenuti costanti. L'eventuale cambiamento deve essere giustificato da circostanza eccezionale per frequenza e natura. In ogni caso l'effetto del cambiamento dei criteri di valutazione sul risultato dell'esercizio e sul patrimonio netto deve essere adeguatamente illustrato e motivato;</a:t>
            </a:r>
            <a:br>
              <a:rPr lang="it-IT" sz="1800" dirty="0">
                <a:effectLst/>
                <a:latin typeface="Times"/>
              </a:rPr>
            </a:br>
            <a:r>
              <a:rPr lang="it-IT" sz="1800" dirty="0">
                <a:effectLst/>
                <a:latin typeface="Times"/>
              </a:rPr>
              <a:t>- i mutamenti strutturali nell’organizzazione e gli eventi di natura straordinaria devono essere chiaramente evidenziati.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509771"/>
            <a:ext cx="6984776"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12.2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comparabilità e verificabilità </a:t>
            </a: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24028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667441" y="1628003"/>
            <a:ext cx="7496058" cy="3312367"/>
          </a:xfrm>
        </p:spPr>
        <p:txBody>
          <a:bodyPr>
            <a:noAutofit/>
          </a:bodyPr>
          <a:lstStyle/>
          <a:p>
            <a:r>
              <a:rPr lang="it-IT" sz="1800" dirty="0">
                <a:effectLst/>
                <a:latin typeface="Times"/>
              </a:rPr>
              <a:t>Inoltre</a:t>
            </a:r>
            <a:r>
              <a:rPr lang="it-IT" sz="1800" b="1" dirty="0">
                <a:effectLst/>
                <a:latin typeface="Times"/>
              </a:rPr>
              <a:t>, l'informazione patrimoniale, economica e finanziaria, e tutte le altre fornite dal sistema di bilancio di ogni amministrazione pubblica, devono essere verificabili attraverso la ricostruzione del procedimento valutativo </a:t>
            </a:r>
            <a:r>
              <a:rPr lang="it-IT" sz="1800" dirty="0">
                <a:effectLst/>
                <a:latin typeface="Times"/>
              </a:rPr>
              <a:t>seguito. A tale scopo le amministrazioni pubbliche devono conservare la necessaria documentazione probatoria (</a:t>
            </a:r>
            <a:r>
              <a:rPr lang="it-IT" sz="1800" i="1" dirty="0">
                <a:effectLst/>
                <a:latin typeface="Times"/>
              </a:rPr>
              <a:t>principio della Verificabilità̀</a:t>
            </a:r>
            <a:r>
              <a:rPr lang="it-IT" sz="1800" dirty="0">
                <a:effectLst/>
                <a:latin typeface="Times"/>
              </a:rPr>
              <a:t>). La verificabilità delle informazioni non riguarda solo la gestione e la rendicontazione ma anche il processo di programmazione e di bilancio per ricostruire adeguatamente e documentalmente il procedimento di valutazione che ha condotto alla formulazione delle previsioni e dei contenuti della programmazione e dei relativi obiettivi.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536069"/>
            <a:ext cx="6984776"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12.3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comparabilità e verificabilità </a:t>
            </a: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15103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755576" y="1484784"/>
            <a:ext cx="8136904" cy="3312367"/>
          </a:xfrm>
        </p:spPr>
        <p:txBody>
          <a:bodyPr>
            <a:noAutofit/>
          </a:bodyPr>
          <a:lstStyle/>
          <a:p>
            <a:r>
              <a:rPr lang="it-IT" sz="1800" dirty="0">
                <a:effectLst/>
                <a:latin typeface="Times"/>
              </a:rPr>
              <a:t>La redazione dei documenti contabili deve fondarsi su principi contabili indipendenti ed imparziali verso tutti i destinatari, senza servire o favorire gli interessi o le esigenze di particolari gruppi</a:t>
            </a:r>
            <a:r>
              <a:rPr lang="it-IT" sz="1800" b="1" dirty="0">
                <a:effectLst/>
                <a:latin typeface="Times"/>
              </a:rPr>
              <a:t>. La neutralità̀ o imparzialità deve essere presente in tutto il procedimento formativo del sistema di bilancio</a:t>
            </a:r>
            <a:r>
              <a:rPr lang="it-IT" sz="1800" dirty="0">
                <a:effectLst/>
                <a:latin typeface="Times"/>
              </a:rPr>
              <a:t>, sia di programmazione e previsione, sia di gestione e di rendicontazione, soprattutto per quanto concerne gli elementi soggettivi. </a:t>
            </a:r>
            <a:endParaRPr lang="it-IT" sz="1600" dirty="0"/>
          </a:p>
          <a:p>
            <a:r>
              <a:rPr lang="it-IT" sz="1800" i="1" dirty="0">
                <a:effectLst/>
                <a:latin typeface="Times"/>
              </a:rPr>
              <a:t>La presenza di elementi soggettivi di stima non è condizione per far venir meno l'imparzialità, la ragionevolezza e la verificabilità</a:t>
            </a:r>
            <a:r>
              <a:rPr lang="it-IT" sz="1800" dirty="0">
                <a:effectLst/>
                <a:latin typeface="Times"/>
              </a:rPr>
              <a:t>. Discernimento, oculatezza e giudizio sono alla base dei procedimenti e delle metodologie di ragioneria a cui la preparazione dei documenti contabili deve informarsi e richiedono due requisiti essenziali, la competenza e la correttezza tecnica. </a:t>
            </a:r>
            <a:r>
              <a:rPr lang="it-IT" sz="1800" i="1" dirty="0">
                <a:effectLst/>
                <a:latin typeface="Times"/>
              </a:rPr>
              <a:t>L'imparzialità contabile va intesa come l'applicazione competente e tecnicamente corretta del processo di formazione dei documenti contabili, del bilancio di previsione, del rendiconto e del bilancio d’esercizio, che richiede discernimento, oculatezza e giudizio per quanto concerne gli elementi soggettivi</a:t>
            </a:r>
            <a:r>
              <a:rPr lang="it-IT" sz="1800" dirty="0">
                <a:effectLst/>
                <a:latin typeface="Times"/>
              </a:rPr>
              <a:t>.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580137"/>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13.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neutralità o imparzialità </a:t>
            </a: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3495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827584" y="1268760"/>
            <a:ext cx="8136904" cy="3312367"/>
          </a:xfrm>
        </p:spPr>
        <p:txBody>
          <a:bodyPr>
            <a:noAutofit/>
          </a:bodyPr>
          <a:lstStyle/>
          <a:p>
            <a:r>
              <a:rPr lang="it-IT" sz="1800" dirty="0">
                <a:effectLst/>
                <a:latin typeface="Times"/>
              </a:rPr>
              <a:t>Il sistema di bilancio assolve una funzione informativa nei confronti degli utilizzatori dei documenti contabili. È compito dell’amministrazione pubblica rendere effettiva tale funzione assicurando ai cittadini ed ai diversi organismi sociali e di partecipazione la conoscenza dei contenuti significativi e caratteristici del bilancio di previsione, del rendiconto e del bilancio d’esercizio, comprensivi dei rispettivi allegati, anche integrando le pubblicazioni obbligatorie. </a:t>
            </a:r>
            <a:endParaRPr lang="it-IT" sz="1600" dirty="0"/>
          </a:p>
          <a:p>
            <a:r>
              <a:rPr lang="it-IT" sz="1800" b="1" dirty="0">
                <a:effectLst/>
                <a:latin typeface="Times"/>
              </a:rPr>
              <a:t>Affinché i documenti contabili di previsione e di rendicontazione assumano a pieno la loro valenza politica, giuridica, economica e sociale devono essere resi pubblici secondo le norme vigenti</a:t>
            </a:r>
            <a:r>
              <a:rPr lang="it-IT" sz="1800" dirty="0">
                <a:effectLst/>
                <a:latin typeface="Times"/>
              </a:rPr>
              <a:t>. </a:t>
            </a:r>
            <a:endParaRPr lang="it-IT" sz="1600" dirty="0"/>
          </a:p>
          <a:p>
            <a:r>
              <a:rPr lang="it-IT" sz="1800" dirty="0">
                <a:effectLst/>
                <a:latin typeface="Times"/>
              </a:rPr>
              <a:t>Il rispetto del principio della pubblicità presuppone un ruolo attivo dell’amministrazione pubblica nel contesto della comunità̀ amministrata, garantendo trasparenza e divulgazione alle scelte di programmazione contenute nei documenti previsionali ed ai risultati della gestione descritti in modo veritiero e corretto nei documenti di rendicontazione; ciò è fondamentale per la fruibilità̀ delle informazioni finanziarie, economiche e patrimoniali del sistema di bilancio.</a:t>
            </a:r>
          </a:p>
          <a:p>
            <a:pPr marL="0" indent="0">
              <a:buNone/>
            </a:pPr>
            <a:r>
              <a:rPr lang="it-IT" sz="1600" b="0" i="0" u="sng" strike="noStrike" dirty="0">
                <a:solidFill>
                  <a:srgbClr val="AE1B13"/>
                </a:solidFill>
                <a:effectLst/>
                <a:latin typeface="Arial" panose="020B0604020202020204" pitchFamily="34" charset="0"/>
                <a:hlinkClick r:id="rId2"/>
              </a:rPr>
              <a:t>Decreto legislativo del 14/03/2013 n. 33</a:t>
            </a:r>
            <a:r>
              <a:rPr lang="it-IT" sz="1600" b="0" i="0" dirty="0">
                <a:solidFill>
                  <a:srgbClr val="434343"/>
                </a:solidFill>
                <a:effectLst/>
                <a:latin typeface="Arial" panose="020B0604020202020204" pitchFamily="34" charset="0"/>
              </a:rPr>
              <a:t> - </a:t>
            </a:r>
            <a:r>
              <a:rPr lang="it-IT" sz="1600" b="1" i="0" dirty="0">
                <a:solidFill>
                  <a:srgbClr val="434343"/>
                </a:solidFill>
                <a:effectLst/>
                <a:latin typeface="Arial" panose="020B0604020202020204" pitchFamily="34" charset="0"/>
              </a:rPr>
              <a:t>Articolo 9; 29</a:t>
            </a:r>
            <a:r>
              <a:rPr lang="it-IT" sz="1800" dirty="0">
                <a:effectLst/>
                <a:latin typeface="Times"/>
              </a:rPr>
              <a:t>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569120"/>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14.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effectLst/>
                <a:latin typeface="Times New Roman" panose="02020603050405020304" pitchFamily="18" charset="0"/>
                <a:cs typeface="Times New Roman" panose="02020603050405020304" pitchFamily="18" charset="0"/>
              </a:rPr>
              <a:t>Pubblicità</a:t>
            </a:r>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09526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755576" y="1484784"/>
            <a:ext cx="8136904" cy="3312367"/>
          </a:xfrm>
        </p:spPr>
        <p:txBody>
          <a:bodyPr>
            <a:noAutofit/>
          </a:bodyPr>
          <a:lstStyle/>
          <a:p>
            <a:r>
              <a:rPr lang="it-IT" sz="1800" b="1" dirty="0">
                <a:effectLst/>
                <a:latin typeface="Times"/>
              </a:rPr>
              <a:t>Le norme di contabilità pubblica pongono come vincolo del bilancio di previsione l’equilibrio di bilancio</a:t>
            </a:r>
            <a:r>
              <a:rPr lang="it-IT" sz="1800" dirty="0">
                <a:effectLst/>
                <a:latin typeface="Times"/>
              </a:rPr>
              <a:t>. </a:t>
            </a:r>
            <a:endParaRPr lang="it-IT" sz="1600" dirty="0"/>
          </a:p>
          <a:p>
            <a:r>
              <a:rPr lang="it-IT" sz="1800" dirty="0">
                <a:effectLst/>
                <a:latin typeface="Times"/>
              </a:rPr>
              <a:t>L’osservanza di tale principio riguarda il pareggio complessivo di competenza e di cassa attraverso una rigorosa valutazione di tutti i flussi di entrata e di spesa. </a:t>
            </a:r>
            <a:endParaRPr lang="it-IT" sz="1600" dirty="0"/>
          </a:p>
          <a:p>
            <a:r>
              <a:rPr lang="it-IT" sz="1800" dirty="0">
                <a:effectLst/>
                <a:latin typeface="Times"/>
              </a:rPr>
              <a:t>Il rispetto del principio di pareggio finanziario invero non basta per soddisfare il principio generale dell’equilibrio del sistema di bilancio di ogni pubblica amministrazione. </a:t>
            </a:r>
            <a:endParaRPr lang="it-IT" sz="1600" dirty="0"/>
          </a:p>
          <a:p>
            <a:r>
              <a:rPr lang="it-IT" sz="1800" dirty="0">
                <a:effectLst/>
                <a:latin typeface="Times"/>
              </a:rPr>
              <a:t>L’equilibrio di bilancio infatti comporta anche la corretta applicazione di tutti gli altri equilibri finanziari, economici e patrimoniali che sono da verificare non solo in sede di previsione, ma anche durante la gestione in modo concomitante con lo svolgersi delle operazioni di esercizio, e quindi nei risultati complessivi dell’esercizio che si riflettono nei documenti contabili di rendicontazione.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525053"/>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15.1 Principio dell’</a:t>
            </a:r>
            <a:r>
              <a:rPr lang="it-IT" sz="2400" dirty="0">
                <a:solidFill>
                  <a:srgbClr val="700000"/>
                </a:solidFill>
                <a:effectLst/>
                <a:latin typeface="Times New Roman" panose="02020603050405020304" pitchFamily="18" charset="0"/>
                <a:cs typeface="Times New Roman" panose="02020603050405020304" pitchFamily="18" charset="0"/>
              </a:rPr>
              <a:t>Equilibrio</a:t>
            </a:r>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20437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611560" y="980728"/>
            <a:ext cx="8136904" cy="3312367"/>
          </a:xfrm>
        </p:spPr>
        <p:txBody>
          <a:bodyPr>
            <a:noAutofit/>
          </a:bodyPr>
          <a:lstStyle/>
          <a:p>
            <a:r>
              <a:rPr lang="it-IT" sz="1800" dirty="0">
                <a:effectLst/>
                <a:latin typeface="Times"/>
              </a:rPr>
              <a:t>Nel sistema di bilancio di un’amministrazione pubblica, </a:t>
            </a:r>
            <a:r>
              <a:rPr lang="it-IT" sz="1800" b="1" dirty="0">
                <a:effectLst/>
                <a:latin typeface="Times"/>
              </a:rPr>
              <a:t>gli equilibri stabiliti in bilancio devono essere rispettati considerando non solo la fase di previsione, ma anche la fase di rendicontazione come prima forma del controllo interno</a:t>
            </a:r>
            <a:r>
              <a:rPr lang="it-IT" sz="1800" dirty="0">
                <a:effectLst/>
                <a:latin typeface="Times"/>
              </a:rPr>
              <a:t>, concernente tutti i flussi finanziari generati dalla produzione, diretta o indiretta e quindi effettuata anche attraverso le altre forme di gestione dei servizi erogati e di altre attività̀ svolte. </a:t>
            </a:r>
            <a:endParaRPr lang="it-IT" sz="1600" dirty="0"/>
          </a:p>
          <a:p>
            <a:r>
              <a:rPr lang="it-IT" sz="1800" dirty="0">
                <a:effectLst/>
                <a:latin typeface="Times"/>
              </a:rPr>
              <a:t>Il </a:t>
            </a:r>
            <a:r>
              <a:rPr lang="it-IT" sz="1800" b="1" dirty="0">
                <a:effectLst/>
                <a:latin typeface="Times"/>
              </a:rPr>
              <a:t>principio dell’equilibrio di bilancio quindi è più ampio del normato principio del pareggio finanziario di competenza nel bilancio di previsione autorizzatorio. </a:t>
            </a:r>
            <a:r>
              <a:rPr lang="it-IT" sz="1800" dirty="0">
                <a:effectLst/>
                <a:latin typeface="Times"/>
              </a:rPr>
              <a:t>Anche la realizzazione dell’equilibrio economico (sia nei documenti contabili di programmazione e previsione e quindi con riferimento al budget ed al preventivo economico sia nei documenti contabili di rendicontazione e quindi nel conto economico di fine esercizio) è garanzia della capacità di perseguire le finalità istituzionali ed innovative di un’amministrazione pubblica in un mercato dinamico. </a:t>
            </a:r>
            <a:endParaRPr lang="it-IT" sz="1600" dirty="0"/>
          </a:p>
          <a:p>
            <a:r>
              <a:rPr lang="it-IT" sz="1800" dirty="0">
                <a:effectLst/>
                <a:latin typeface="Times"/>
              </a:rPr>
              <a:t>L’equilibrio finanziario del bilancio </a:t>
            </a:r>
            <a:r>
              <a:rPr lang="it-IT" sz="1800" i="1" dirty="0">
                <a:effectLst/>
                <a:latin typeface="Times"/>
              </a:rPr>
              <a:t>non comporta necessariamente una stabilità anche di carattere economico e patrimoniale</a:t>
            </a:r>
            <a:r>
              <a:rPr lang="it-IT" sz="1800" dirty="0">
                <a:effectLst/>
                <a:latin typeface="Times"/>
              </a:rPr>
              <a:t>. </a:t>
            </a:r>
            <a:endParaRPr lang="it-IT" sz="1600" dirty="0"/>
          </a:p>
          <a:p>
            <a:r>
              <a:rPr lang="it-IT" sz="1800" b="1" dirty="0">
                <a:effectLst/>
                <a:latin typeface="Times"/>
              </a:rPr>
              <a:t>Il principio dell’equilibrio di bilancio quindi deve essere inteso in una versione complessiva ed analitica del pareggio economico, finanziario e patrimoniale che ogni amministrazione pubblica pone strategicamente da dover realizzare nel suo continuo operare nella comunità̀ amministrata</a:t>
            </a:r>
            <a:r>
              <a:rPr lang="it-IT" sz="1800" dirty="0">
                <a:effectLst/>
                <a:latin typeface="Times"/>
              </a:rPr>
              <a:t>.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989321" y="380563"/>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15.2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effectLst/>
                <a:latin typeface="Times New Roman" panose="02020603050405020304" pitchFamily="18" charset="0"/>
                <a:cs typeface="Times New Roman" panose="02020603050405020304" pitchFamily="18" charset="0"/>
              </a:rPr>
              <a:t>Equilibrio</a:t>
            </a:r>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56770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611560" y="980728"/>
            <a:ext cx="8136904" cy="3312367"/>
          </a:xfrm>
        </p:spPr>
        <p:txBody>
          <a:bodyPr>
            <a:noAutofit/>
          </a:bodyPr>
          <a:lstStyle/>
          <a:p>
            <a:r>
              <a:rPr lang="it-IT" sz="1800" b="1" dirty="0">
                <a:effectLst/>
                <a:latin typeface="Times"/>
              </a:rPr>
              <a:t>Il principio della competenza finanziaria costituisce il criterio di imputazione agli esercizi finanziari delle obbligazioni giuridicamente perfezionate attive e passive (accertamenti e impegni). </a:t>
            </a:r>
            <a:endParaRPr lang="it-IT" sz="1600" b="1" dirty="0"/>
          </a:p>
          <a:p>
            <a:r>
              <a:rPr lang="it-IT" sz="1800" dirty="0">
                <a:effectLst/>
                <a:latin typeface="Times"/>
              </a:rPr>
              <a:t>Il principio è applicato solo a quei documenti di natura finanziaria che compongono il sistema di bilancio di ogni pubblica amministrazione che adotta la contabilità̀ finanziaria, e attua il contenuto autorizzatorio degli stanziamenti del bilancio di previsione. </a:t>
            </a:r>
            <a:endParaRPr lang="it-IT" sz="1600" dirty="0"/>
          </a:p>
          <a:p>
            <a:r>
              <a:rPr lang="it-IT" sz="1800" dirty="0">
                <a:effectLst/>
                <a:latin typeface="Times"/>
              </a:rPr>
              <a:t>Le previsioni del bilancio di previsione finanziario </a:t>
            </a:r>
            <a:r>
              <a:rPr lang="it-IT" sz="1800" i="1" dirty="0">
                <a:effectLst/>
                <a:latin typeface="Times"/>
              </a:rPr>
              <a:t>hanno carattere auto</a:t>
            </a:r>
            <a:r>
              <a:rPr lang="it-IT" sz="1800" dirty="0">
                <a:effectLst/>
                <a:latin typeface="Times"/>
              </a:rPr>
              <a:t>rizzatorio per ciascuno degli esercizi cui il bilancio si riferisce, costituendo limite agli impegni e ai pagamenti, fatta eccezione per le partite di giro/servizi per conto di terzi e per i rimborsi delle anticipazioni di cassa. La funzione autorizzatoria fa riferimento anche alle entrate, di competenza e di cassa per accensione di prestiti. </a:t>
            </a:r>
            <a:endParaRPr lang="it-IT" sz="1600" dirty="0"/>
          </a:p>
          <a:p>
            <a:r>
              <a:rPr lang="it-IT" sz="1800" dirty="0">
                <a:effectLst/>
                <a:latin typeface="Times"/>
              </a:rPr>
              <a:t>Gli stanziamenti del bilancio di previsione sono aggiornati annualmente in occasione della sua approvazione. </a:t>
            </a:r>
            <a:endParaRPr lang="it-IT" sz="1600" dirty="0"/>
          </a:p>
          <a:p>
            <a:r>
              <a:rPr lang="it-IT" sz="1800" dirty="0">
                <a:effectLst/>
                <a:latin typeface="Times"/>
              </a:rPr>
              <a:t>Tutte le obbligazioni giuridicamente perfezionate attive e passive, che danno luogo a entrate e spese per l’ente, devono essere registrate nelle scritture contabili quando l’obbligazione è perfezionata, con imputazione all’esercizio in cui l’obbligazione viene a scadenza.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079612" y="512765"/>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16.1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Competenza finanziaria</a:t>
            </a: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03878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1403648" y="1420276"/>
            <a:ext cx="6336704" cy="3312367"/>
          </a:xfrm>
        </p:spPr>
        <p:txBody>
          <a:bodyPr>
            <a:noAutofit/>
          </a:bodyPr>
          <a:lstStyle/>
          <a:p>
            <a:r>
              <a:rPr lang="it-IT" dirty="0">
                <a:effectLst/>
                <a:latin typeface="Times"/>
              </a:rPr>
              <a:t>L</a:t>
            </a:r>
            <a:r>
              <a:rPr lang="it-IT" b="1" dirty="0">
                <a:effectLst/>
                <a:latin typeface="Times"/>
              </a:rPr>
              <a:t>’accertamento</a:t>
            </a:r>
            <a:r>
              <a:rPr lang="it-IT" dirty="0">
                <a:effectLst/>
                <a:latin typeface="Times"/>
              </a:rPr>
              <a:t> costituisce la fase dell’entrata con la quale si perfeziona un diritto di credito relativo ad una riscossione da realizzare e si imputa contabilmente all’esercizio finanziario nel quale il diritto di credito viene a scadenza. </a:t>
            </a:r>
            <a:endParaRPr lang="it-IT" dirty="0"/>
          </a:p>
          <a:p>
            <a:r>
              <a:rPr lang="it-IT" dirty="0">
                <a:effectLst/>
                <a:latin typeface="Times"/>
              </a:rPr>
              <a:t>L’</a:t>
            </a:r>
            <a:r>
              <a:rPr lang="it-IT" b="1" dirty="0">
                <a:effectLst/>
                <a:latin typeface="Times"/>
              </a:rPr>
              <a:t>impegno</a:t>
            </a:r>
            <a:r>
              <a:rPr lang="it-IT" dirty="0">
                <a:effectLst/>
                <a:latin typeface="Times"/>
              </a:rPr>
              <a:t> costituisce la fase della spesa con la quale viene registrata nelle scritture contabili la spesa conseguente ad una obbligazione giuridicamente perfezionata e relativa ad un pagamento da effettuare, con imputazione all’esercizio finanziario in cui l’obbligazione passiva viene a scadenza. </a:t>
            </a:r>
            <a:endParaRPr lang="it-IT"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403648" y="536866"/>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16.2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Competenza finanziaria</a:t>
            </a: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96837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1115616" y="1340768"/>
            <a:ext cx="7560840" cy="3312367"/>
          </a:xfrm>
        </p:spPr>
        <p:txBody>
          <a:bodyPr>
            <a:noAutofit/>
          </a:bodyPr>
          <a:lstStyle/>
          <a:p>
            <a:r>
              <a:rPr lang="it-IT" sz="1800" dirty="0">
                <a:effectLst/>
                <a:latin typeface="Times"/>
              </a:rPr>
              <a:t>Il principio della competenza economica rappresenta il criterio con il quale sono imputati gli effetti delle diverse operazioni ed attività̀ amministrative che la singola amministrazione pubblica svolge durante ogni esercizio e mediante le </a:t>
            </a:r>
            <a:r>
              <a:rPr lang="it-IT" sz="1800" b="1" dirty="0">
                <a:effectLst/>
                <a:latin typeface="Times"/>
              </a:rPr>
              <a:t>quali si evidenziano “utilità economiche” cedute e/o acquisite anche se non direttamente collegate ai relativi movimenti finanziari.</a:t>
            </a:r>
            <a:r>
              <a:rPr lang="it-IT" sz="1800" dirty="0">
                <a:effectLst/>
                <a:latin typeface="Times"/>
              </a:rPr>
              <a:t> Per il principio della competenza economica l'effetto delle operazioni e degli altri eventi deve essere rilevato contabilmente ed attribuito all'esercizio al quale tali operazioni ed eventi si riferiscono e non a quello in cui si concretizzano i relativi movimenti finanziari. </a:t>
            </a:r>
            <a:endParaRPr lang="it-IT" sz="1600" dirty="0"/>
          </a:p>
          <a:p>
            <a:r>
              <a:rPr lang="it-IT" sz="1800" dirty="0">
                <a:effectLst/>
                <a:latin typeface="Times"/>
              </a:rPr>
              <a:t>La determinazione dei risultati di esercizio di ogni pubblica amministrazione implica un procedimento contabile di identificazione, di misurazione e di correlazione tra le entrate e le uscite dei documenti finanziari e tra i proventi ed i costi e le spese dei documenti economici del bilancio di previsione e di rendicontazione. Il risultato economico d'esercizio implica un procedimento di analisi della competenza economica e delle </a:t>
            </a:r>
            <a:r>
              <a:rPr lang="it-IT" sz="1800" i="1" dirty="0">
                <a:effectLst/>
                <a:latin typeface="Times"/>
              </a:rPr>
              <a:t>componenti economiche positive e negative relative all’esercizio </a:t>
            </a:r>
            <a:r>
              <a:rPr lang="it-IT" sz="1800" dirty="0">
                <a:effectLst/>
                <a:latin typeface="Times"/>
              </a:rPr>
              <a:t>cui il rendiconto si riferisce. </a:t>
            </a:r>
            <a:endParaRPr lang="it-IT" sz="1600"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403648" y="547883"/>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17.1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Competenza economica</a:t>
            </a: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837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93396BCE-9A19-8D9B-E5D1-DE0437405273}"/>
              </a:ext>
            </a:extLst>
          </p:cNvPr>
          <p:cNvSpPr>
            <a:spLocks noGrp="1"/>
          </p:cNvSpPr>
          <p:nvPr>
            <p:ph type="title"/>
          </p:nvPr>
        </p:nvSpPr>
        <p:spPr>
          <a:xfrm>
            <a:off x="457198" y="335093"/>
            <a:ext cx="8229600" cy="990596"/>
          </a:xfrm>
        </p:spPr>
        <p:txBody>
          <a:bodyPr/>
          <a:lstStyle/>
          <a:p>
            <a:pPr algn="ctr"/>
            <a:r>
              <a:rPr lang="it-IT" sz="3600" b="1" i="1" dirty="0">
                <a:solidFill>
                  <a:srgbClr val="232A8D"/>
                </a:solidFill>
                <a:latin typeface="Times New Roman" panose="02020603050405020304" pitchFamily="18" charset="0"/>
                <a:cs typeface="Times New Roman" panose="02020603050405020304" pitchFamily="18" charset="0"/>
              </a:rPr>
              <a:t>Sistemi contabili a confronto</a:t>
            </a:r>
            <a:endParaRPr lang="it-IT" sz="3600" dirty="0"/>
          </a:p>
        </p:txBody>
      </p:sp>
      <p:sp>
        <p:nvSpPr>
          <p:cNvPr id="3" name="Segnaposto contenuto 2">
            <a:extLst>
              <a:ext uri="{FF2B5EF4-FFF2-40B4-BE49-F238E27FC236}">
                <a16:creationId xmlns:a16="http://schemas.microsoft.com/office/drawing/2014/main" xmlns="" id="{0BFDE982-4881-48BA-1587-CDE3ABC45C8D}"/>
              </a:ext>
            </a:extLst>
          </p:cNvPr>
          <p:cNvSpPr>
            <a:spLocks noGrp="1"/>
          </p:cNvSpPr>
          <p:nvPr>
            <p:ph idx="1"/>
          </p:nvPr>
        </p:nvSpPr>
        <p:spPr>
          <a:xfrm>
            <a:off x="302966" y="1419964"/>
            <a:ext cx="4114798" cy="2314754"/>
          </a:xfrm>
          <a:solidFill>
            <a:schemeClr val="accent3">
              <a:lumMod val="20000"/>
              <a:lumOff val="80000"/>
            </a:schemeClr>
          </a:solidFill>
        </p:spPr>
        <p:txBody>
          <a:bodyPr/>
          <a:lstStyle/>
          <a:p>
            <a:r>
              <a:rPr lang="it-IT" altLang="it-IT" sz="2000" b="1" dirty="0">
                <a:solidFill>
                  <a:srgbClr val="941100"/>
                </a:solidFill>
                <a:latin typeface="Times New Roman" panose="02020603050405020304" pitchFamily="18" charset="0"/>
                <a:cs typeface="Times New Roman" panose="02020603050405020304" pitchFamily="18" charset="0"/>
              </a:rPr>
              <a:t>Contabilità generale </a:t>
            </a:r>
            <a:r>
              <a:rPr lang="it-IT" altLang="it-IT" sz="2000" dirty="0">
                <a:solidFill>
                  <a:srgbClr val="002060"/>
                </a:solidFill>
                <a:latin typeface="Times New Roman" panose="02020603050405020304" pitchFamily="18" charset="0"/>
                <a:cs typeface="Times New Roman" panose="02020603050405020304" pitchFamily="18" charset="0"/>
              </a:rPr>
              <a:t>(o economico-patrimoniale), adottata generalmente dalle aziende che svolgono attività economica (imprese).</a:t>
            </a:r>
          </a:p>
          <a:p>
            <a:r>
              <a:rPr lang="it-IT" altLang="it-IT" sz="2000" dirty="0">
                <a:solidFill>
                  <a:srgbClr val="002060"/>
                </a:solidFill>
                <a:latin typeface="Times New Roman" panose="02020603050405020304" pitchFamily="18" charset="0"/>
                <a:cs typeface="Times New Roman" panose="02020603050405020304" pitchFamily="18" charset="0"/>
              </a:rPr>
              <a:t>Principale documento: </a:t>
            </a:r>
            <a:r>
              <a:rPr lang="it-IT" altLang="it-IT" sz="2000" i="1" dirty="0">
                <a:solidFill>
                  <a:srgbClr val="002060"/>
                </a:solidFill>
                <a:latin typeface="Times New Roman" panose="02020603050405020304" pitchFamily="18" charset="0"/>
                <a:cs typeface="Times New Roman" panose="02020603050405020304" pitchFamily="18" charset="0"/>
              </a:rPr>
              <a:t>Bilancio di esercizio </a:t>
            </a:r>
            <a:r>
              <a:rPr lang="it-IT" altLang="it-IT" sz="2000" dirty="0">
                <a:solidFill>
                  <a:srgbClr val="002060"/>
                </a:solidFill>
                <a:latin typeface="Times New Roman" panose="02020603050405020304" pitchFamily="18" charset="0"/>
                <a:cs typeface="Times New Roman" panose="02020603050405020304" pitchFamily="18" charset="0"/>
              </a:rPr>
              <a:t>(logica consuntiva).</a:t>
            </a:r>
          </a:p>
          <a:p>
            <a:endParaRPr lang="it-IT" sz="2000" dirty="0"/>
          </a:p>
        </p:txBody>
      </p:sp>
      <p:sp>
        <p:nvSpPr>
          <p:cNvPr id="4" name="Segnaposto contenuto 3">
            <a:extLst>
              <a:ext uri="{FF2B5EF4-FFF2-40B4-BE49-F238E27FC236}">
                <a16:creationId xmlns:a16="http://schemas.microsoft.com/office/drawing/2014/main" xmlns="" id="{D100B162-F44A-BFEC-0516-8038A3974407}"/>
              </a:ext>
            </a:extLst>
          </p:cNvPr>
          <p:cNvSpPr>
            <a:spLocks noGrp="1"/>
          </p:cNvSpPr>
          <p:nvPr>
            <p:ph idx="2"/>
          </p:nvPr>
        </p:nvSpPr>
        <p:spPr>
          <a:xfrm>
            <a:off x="4648195" y="1419964"/>
            <a:ext cx="4038603" cy="2314754"/>
          </a:xfrm>
          <a:solidFill>
            <a:schemeClr val="accent3">
              <a:lumMod val="20000"/>
              <a:lumOff val="80000"/>
            </a:schemeClr>
          </a:solidFill>
        </p:spPr>
        <p:txBody>
          <a:bodyPr/>
          <a:lstStyle/>
          <a:p>
            <a:r>
              <a:rPr lang="it-IT" altLang="it-IT" sz="2000" b="1" dirty="0">
                <a:solidFill>
                  <a:srgbClr val="941100"/>
                </a:solidFill>
                <a:latin typeface="Times New Roman" panose="02020603050405020304" pitchFamily="18" charset="0"/>
                <a:cs typeface="Times New Roman" panose="02020603050405020304" pitchFamily="18" charset="0"/>
              </a:rPr>
              <a:t>Contabilità finanziaria </a:t>
            </a:r>
            <a:r>
              <a:rPr lang="it-IT" altLang="it-IT" sz="2000" dirty="0">
                <a:solidFill>
                  <a:srgbClr val="002060"/>
                </a:solidFill>
                <a:latin typeface="Times New Roman" panose="02020603050405020304" pitchFamily="18" charset="0"/>
                <a:cs typeface="Times New Roman" panose="02020603050405020304" pitchFamily="18" charset="0"/>
              </a:rPr>
              <a:t>adottata generalmente dalle aziende che svolgono attività socio-istituzionale (es. enti locali – enti non profit).</a:t>
            </a:r>
          </a:p>
          <a:p>
            <a:r>
              <a:rPr lang="it-IT" altLang="it-IT" sz="2000" dirty="0">
                <a:solidFill>
                  <a:srgbClr val="002060"/>
                </a:solidFill>
                <a:latin typeface="Times New Roman" panose="02020603050405020304" pitchFamily="18" charset="0"/>
                <a:cs typeface="Times New Roman" panose="02020603050405020304" pitchFamily="18" charset="0"/>
              </a:rPr>
              <a:t>Principale documento: </a:t>
            </a:r>
            <a:r>
              <a:rPr lang="it-IT" altLang="it-IT" sz="2000" i="1" dirty="0">
                <a:solidFill>
                  <a:srgbClr val="002060"/>
                </a:solidFill>
                <a:latin typeface="Times New Roman" panose="02020603050405020304" pitchFamily="18" charset="0"/>
                <a:cs typeface="Times New Roman" panose="02020603050405020304" pitchFamily="18" charset="0"/>
              </a:rPr>
              <a:t>Bilancio di previsione</a:t>
            </a:r>
            <a:r>
              <a:rPr lang="it-IT" altLang="it-IT" sz="2000" dirty="0">
                <a:solidFill>
                  <a:srgbClr val="002060"/>
                </a:solidFill>
                <a:latin typeface="Times New Roman" panose="02020603050405020304" pitchFamily="18" charset="0"/>
                <a:cs typeface="Times New Roman" panose="02020603050405020304" pitchFamily="18" charset="0"/>
              </a:rPr>
              <a:t> (logica preventiva).</a:t>
            </a:r>
          </a:p>
          <a:p>
            <a:pPr marL="0" indent="0">
              <a:buNone/>
            </a:pPr>
            <a:endParaRPr lang="it-IT" sz="2000" dirty="0"/>
          </a:p>
        </p:txBody>
      </p:sp>
      <p:sp>
        <p:nvSpPr>
          <p:cNvPr id="6" name="CasellaDiTesto 5">
            <a:extLst>
              <a:ext uri="{FF2B5EF4-FFF2-40B4-BE49-F238E27FC236}">
                <a16:creationId xmlns:a16="http://schemas.microsoft.com/office/drawing/2014/main" xmlns="" id="{9EA4E64D-C2FE-C948-E385-699EBBF34623}"/>
              </a:ext>
            </a:extLst>
          </p:cNvPr>
          <p:cNvSpPr txBox="1"/>
          <p:nvPr/>
        </p:nvSpPr>
        <p:spPr>
          <a:xfrm>
            <a:off x="1131296" y="3705279"/>
            <a:ext cx="7076270" cy="646331"/>
          </a:xfrm>
          <a:prstGeom prst="rect">
            <a:avLst/>
          </a:prstGeom>
          <a:noFill/>
        </p:spPr>
        <p:txBody>
          <a:bodyPr wrap="square">
            <a:spAutoFit/>
          </a:bodyPr>
          <a:lstStyle/>
          <a:p>
            <a:pPr algn="ctr" eaLnBrk="1" hangingPunct="1">
              <a:defRPr/>
            </a:pPr>
            <a:r>
              <a:rPr lang="it-IT" altLang="it-IT" sz="1800" i="1" dirty="0">
                <a:solidFill>
                  <a:srgbClr val="002060"/>
                </a:solidFill>
                <a:latin typeface="Times New Roman" panose="02020603050405020304" pitchFamily="18" charset="0"/>
                <a:cs typeface="Times New Roman" panose="02020603050405020304" pitchFamily="18" charset="0"/>
              </a:rPr>
              <a:t>La </a:t>
            </a:r>
            <a:r>
              <a:rPr lang="it-IT" altLang="it-IT" sz="1800" b="1" i="1" dirty="0">
                <a:solidFill>
                  <a:srgbClr val="002060"/>
                </a:solidFill>
                <a:latin typeface="Times New Roman" panose="02020603050405020304" pitchFamily="18" charset="0"/>
                <a:cs typeface="Times New Roman" panose="02020603050405020304" pitchFamily="18" charset="0"/>
              </a:rPr>
              <a:t>contabilità</a:t>
            </a:r>
            <a:r>
              <a:rPr lang="it-IT" altLang="it-IT" sz="1800" i="1" dirty="0">
                <a:solidFill>
                  <a:srgbClr val="002060"/>
                </a:solidFill>
                <a:latin typeface="Times New Roman" panose="02020603050405020304" pitchFamily="18" charset="0"/>
                <a:cs typeface="Times New Roman" panose="02020603050405020304" pitchFamily="18" charset="0"/>
              </a:rPr>
              <a:t> dunque assume una diversa connotazione e configurazione a seconda della tipologia di azienda e dell’attività che svolge.</a:t>
            </a:r>
          </a:p>
        </p:txBody>
      </p:sp>
      <p:sp>
        <p:nvSpPr>
          <p:cNvPr id="7" name="Rectangle 5">
            <a:extLst>
              <a:ext uri="{FF2B5EF4-FFF2-40B4-BE49-F238E27FC236}">
                <a16:creationId xmlns:a16="http://schemas.microsoft.com/office/drawing/2014/main" xmlns="" id="{9E4F37F4-B51F-48EA-9D88-74D8EE759703}"/>
              </a:ext>
            </a:extLst>
          </p:cNvPr>
          <p:cNvSpPr txBox="1">
            <a:spLocks noChangeArrowheads="1"/>
          </p:cNvSpPr>
          <p:nvPr/>
        </p:nvSpPr>
        <p:spPr>
          <a:xfrm>
            <a:off x="2500824" y="4723809"/>
            <a:ext cx="6185974" cy="1889496"/>
          </a:xfrm>
          <a:prstGeom prst="rect">
            <a:avLst/>
          </a:prstGeom>
          <a:noFill/>
          <a:ln>
            <a:noFill/>
          </a:ln>
        </p:spPr>
        <p:txBody>
          <a:bodyPr vert="horz" wrap="square" lIns="91440" tIns="45720" rIns="91440" bIns="45720" anchor="t" anchorCtr="0" compatLnSpc="1">
            <a:noAutofit/>
          </a:bodyPr>
          <a:lstStyle>
            <a:lvl1pPr marL="182880" marR="0" lvl="0" indent="-182880" algn="l" defTabSz="914400" rtl="0" fontAlgn="auto" hangingPunct="1">
              <a:lnSpc>
                <a:spcPct val="100000"/>
              </a:lnSpc>
              <a:spcBef>
                <a:spcPts val="700"/>
              </a:spcBef>
              <a:spcAft>
                <a:spcPts val="0"/>
              </a:spcAft>
              <a:buClr>
                <a:srgbClr val="4F81BD"/>
              </a:buClr>
              <a:buSzPct val="85000"/>
              <a:buFont typeface="Arial" pitchFamily="34"/>
              <a:buChar char="•"/>
              <a:tabLst/>
              <a:defRPr lang="it-IT" sz="2800" b="0" i="0" u="none" strike="noStrike" kern="1200" cap="none" spc="0" baseline="0">
                <a:solidFill>
                  <a:srgbClr val="000000"/>
                </a:solidFill>
                <a:uFillTx/>
                <a:latin typeface="Arial"/>
              </a:defRPr>
            </a:lvl1pPr>
            <a:lvl2pPr marL="457200" marR="0" lvl="1" indent="-182880" algn="l" defTabSz="914400" rtl="0" fontAlgn="auto" hangingPunct="1">
              <a:lnSpc>
                <a:spcPct val="100000"/>
              </a:lnSpc>
              <a:spcBef>
                <a:spcPts val="600"/>
              </a:spcBef>
              <a:spcAft>
                <a:spcPts val="0"/>
              </a:spcAft>
              <a:buClr>
                <a:srgbClr val="4F81BD"/>
              </a:buClr>
              <a:buSzPct val="85000"/>
              <a:buFont typeface="Arial" pitchFamily="34"/>
              <a:buChar char="•"/>
              <a:tabLst/>
              <a:defRPr lang="it-IT" sz="2400" b="0" i="0" u="none" strike="noStrike" kern="1200" cap="none" spc="0" baseline="0">
                <a:solidFill>
                  <a:srgbClr val="000000"/>
                </a:solidFill>
                <a:uFillTx/>
                <a:latin typeface="Arial"/>
              </a:defRPr>
            </a:lvl2pPr>
            <a:lvl3pPr marL="731520" marR="0" lvl="2" indent="-182880" algn="l" defTabSz="914400" rtl="0" fontAlgn="auto" hangingPunct="1">
              <a:lnSpc>
                <a:spcPct val="100000"/>
              </a:lnSpc>
              <a:spcBef>
                <a:spcPts val="500"/>
              </a:spcBef>
              <a:spcAft>
                <a:spcPts val="0"/>
              </a:spcAft>
              <a:buClr>
                <a:srgbClr val="4F81BD"/>
              </a:buClr>
              <a:buSzPct val="90000"/>
              <a:buFont typeface="Arial" pitchFamily="34"/>
              <a:buChar char="•"/>
              <a:tabLst/>
              <a:defRPr lang="it-IT" sz="2000" b="0" i="0" u="none" strike="noStrike" kern="1200" cap="none" spc="0" baseline="0">
                <a:solidFill>
                  <a:srgbClr val="000000"/>
                </a:solidFill>
                <a:uFillTx/>
                <a:latin typeface="Arial"/>
              </a:defRPr>
            </a:lvl3pPr>
            <a:lvl4pPr marL="1005840" marR="0" lvl="3" indent="-182880" algn="l" defTabSz="914400" rtl="0" fontAlgn="auto" hangingPunct="1">
              <a:lnSpc>
                <a:spcPct val="100000"/>
              </a:lnSpc>
              <a:spcBef>
                <a:spcPts val="400"/>
              </a:spcBef>
              <a:spcAft>
                <a:spcPts val="0"/>
              </a:spcAft>
              <a:buClr>
                <a:srgbClr val="4F81BD"/>
              </a:buClr>
              <a:buSzPct val="100000"/>
              <a:buFont typeface="Arial" pitchFamily="34"/>
              <a:buChar char="•"/>
              <a:tabLst/>
              <a:defRPr lang="it-IT" sz="1800" b="0" i="0" u="none" strike="noStrike" kern="1200" cap="none" spc="0" baseline="0">
                <a:solidFill>
                  <a:srgbClr val="000000"/>
                </a:solidFill>
                <a:uFillTx/>
                <a:latin typeface="Arial"/>
              </a:defRPr>
            </a:lvl4pPr>
            <a:lvl5pPr marL="1188720" marR="0" lvl="4" indent="-137160" algn="l" defTabSz="914400" rtl="0" fontAlgn="auto" hangingPunct="1">
              <a:lnSpc>
                <a:spcPct val="100000"/>
              </a:lnSpc>
              <a:spcBef>
                <a:spcPts val="400"/>
              </a:spcBef>
              <a:spcAft>
                <a:spcPts val="0"/>
              </a:spcAft>
              <a:buClr>
                <a:srgbClr val="4F81BD"/>
              </a:buClr>
              <a:buSzPct val="100000"/>
              <a:buFont typeface="Arial" pitchFamily="34"/>
              <a:buChar char="•"/>
              <a:tabLst/>
              <a:defRPr lang="it-IT" sz="1800" b="0" i="0" u="none" strike="noStrike" kern="1200" cap="none" spc="0" baseline="0">
                <a:solidFill>
                  <a:srgbClr val="000000"/>
                </a:solidFill>
                <a:uFillTx/>
                <a:latin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Wingdings" pitchFamily="2" charset="2"/>
              <a:buNone/>
              <a:defRPr/>
            </a:pPr>
            <a:r>
              <a:rPr lang="it-IT" sz="1800" b="1" dirty="0">
                <a:solidFill>
                  <a:srgbClr val="011893"/>
                </a:solidFill>
                <a:latin typeface="Times New Roman" panose="02020603050405020304" pitchFamily="18" charset="0"/>
                <a:cs typeface="Times New Roman" panose="02020603050405020304" pitchFamily="18" charset="0"/>
              </a:rPr>
              <a:t>- </a:t>
            </a:r>
            <a:r>
              <a:rPr lang="it-IT" sz="1800" b="1" i="1" dirty="0">
                <a:solidFill>
                  <a:srgbClr val="011893"/>
                </a:solidFill>
                <a:latin typeface="Times New Roman" panose="02020603050405020304" pitchFamily="18" charset="0"/>
                <a:cs typeface="Times New Roman" panose="02020603050405020304" pitchFamily="18" charset="0"/>
              </a:rPr>
              <a:t>sistemi contabili omogenei</a:t>
            </a:r>
            <a:r>
              <a:rPr lang="it-IT" sz="1800" b="1" dirty="0">
                <a:solidFill>
                  <a:srgbClr val="011893"/>
                </a:solidFill>
                <a:latin typeface="Times New Roman" panose="02020603050405020304" pitchFamily="18" charset="0"/>
                <a:cs typeface="Times New Roman" panose="02020603050405020304" pitchFamily="18" charset="0"/>
              </a:rPr>
              <a:t> </a:t>
            </a:r>
            <a:r>
              <a:rPr lang="it-IT" sz="1800" dirty="0">
                <a:solidFill>
                  <a:srgbClr val="011893"/>
                </a:solidFill>
                <a:latin typeface="Times New Roman" panose="02020603050405020304" pitchFamily="18" charset="0"/>
                <a:cs typeface="Times New Roman" panose="02020603050405020304" pitchFamily="18" charset="0"/>
              </a:rPr>
              <a:t>e l'adozione di regole e principi contabili comuni attraverso anche </a:t>
            </a:r>
            <a:r>
              <a:rPr lang="it-IT" sz="1800" b="1" dirty="0">
                <a:solidFill>
                  <a:srgbClr val="011893"/>
                </a:solidFill>
                <a:latin typeface="Times New Roman" panose="02020603050405020304" pitchFamily="18" charset="0"/>
                <a:cs typeface="Times New Roman" panose="02020603050405020304" pitchFamily="18" charset="0"/>
              </a:rPr>
              <a:t>l’integrazione della </a:t>
            </a:r>
            <a:r>
              <a:rPr lang="it-IT" sz="1800" b="1" dirty="0" err="1">
                <a:solidFill>
                  <a:srgbClr val="011893"/>
                </a:solidFill>
                <a:latin typeface="Times New Roman" panose="02020603050405020304" pitchFamily="18" charset="0"/>
                <a:cs typeface="Times New Roman" panose="02020603050405020304" pitchFamily="18" charset="0"/>
              </a:rPr>
              <a:t>CeP</a:t>
            </a:r>
            <a:r>
              <a:rPr lang="it-IT" sz="1800" b="1" dirty="0">
                <a:solidFill>
                  <a:srgbClr val="011893"/>
                </a:solidFill>
                <a:latin typeface="Times New Roman" panose="02020603050405020304" pitchFamily="18" charset="0"/>
                <a:cs typeface="Times New Roman" panose="02020603050405020304" pitchFamily="18" charset="0"/>
              </a:rPr>
              <a:t> e della CF.</a:t>
            </a:r>
          </a:p>
          <a:p>
            <a:pPr marL="0" indent="0">
              <a:spcBef>
                <a:spcPts val="0"/>
              </a:spcBef>
              <a:buFont typeface="Wingdings" pitchFamily="2" charset="2"/>
              <a:buNone/>
              <a:defRPr/>
            </a:pPr>
            <a:r>
              <a:rPr lang="it-IT" sz="1800" dirty="0">
                <a:solidFill>
                  <a:srgbClr val="011893"/>
                </a:solidFill>
                <a:latin typeface="Times New Roman" panose="02020603050405020304" pitchFamily="18" charset="0"/>
                <a:cs typeface="Times New Roman" panose="02020603050405020304" pitchFamily="18" charset="0"/>
              </a:rPr>
              <a:t>- </a:t>
            </a:r>
            <a:r>
              <a:rPr lang="it-IT" sz="1800" b="1" i="1" dirty="0">
                <a:solidFill>
                  <a:srgbClr val="011893"/>
                </a:solidFill>
                <a:latin typeface="Times New Roman" panose="02020603050405020304" pitchFamily="18" charset="0"/>
                <a:cs typeface="Times New Roman" panose="02020603050405020304" pitchFamily="18" charset="0"/>
              </a:rPr>
              <a:t>schemi di bilancio uniformi</a:t>
            </a:r>
            <a:r>
              <a:rPr lang="it-IT" sz="1800" dirty="0">
                <a:solidFill>
                  <a:srgbClr val="011893"/>
                </a:solidFill>
                <a:latin typeface="Times New Roman" panose="02020603050405020304" pitchFamily="18" charset="0"/>
                <a:cs typeface="Times New Roman" panose="02020603050405020304" pitchFamily="18" charset="0"/>
              </a:rPr>
              <a:t>, improntati su principi contabili condivisi, da parte di tutti i livelli dell’amministrazione pubblica (Stato, Regioni, Comuni, enti territoriali), al fine di giungere a una visione </a:t>
            </a:r>
            <a:r>
              <a:rPr lang="it-IT" sz="1800" b="1" dirty="0">
                <a:solidFill>
                  <a:srgbClr val="011893"/>
                </a:solidFill>
                <a:latin typeface="Times New Roman" panose="02020603050405020304" pitchFamily="18" charset="0"/>
                <a:cs typeface="Times New Roman" panose="02020603050405020304" pitchFamily="18" charset="0"/>
              </a:rPr>
              <a:t>unitaria </a:t>
            </a:r>
            <a:r>
              <a:rPr lang="it-IT" sz="1800" dirty="0">
                <a:solidFill>
                  <a:srgbClr val="011893"/>
                </a:solidFill>
                <a:latin typeface="Times New Roman" panose="02020603050405020304" pitchFamily="18" charset="0"/>
                <a:cs typeface="Times New Roman" panose="02020603050405020304" pitchFamily="18" charset="0"/>
              </a:rPr>
              <a:t>della finanza pubblica.</a:t>
            </a:r>
            <a:endParaRPr lang="it-IT" altLang="it-IT" sz="1800" dirty="0">
              <a:solidFill>
                <a:srgbClr val="011893"/>
              </a:solidFill>
              <a:latin typeface="Times New Roman" panose="02020603050405020304" pitchFamily="18" charset="0"/>
              <a:cs typeface="Times New Roman" panose="02020603050405020304" pitchFamily="18" charset="0"/>
            </a:endParaRPr>
          </a:p>
        </p:txBody>
      </p:sp>
      <p:sp>
        <p:nvSpPr>
          <p:cNvPr id="8" name="Rectangle 5">
            <a:extLst>
              <a:ext uri="{FF2B5EF4-FFF2-40B4-BE49-F238E27FC236}">
                <a16:creationId xmlns:a16="http://schemas.microsoft.com/office/drawing/2014/main" xmlns="" id="{5998378C-15E1-6387-0E23-9E5CB947704D}"/>
              </a:ext>
            </a:extLst>
          </p:cNvPr>
          <p:cNvSpPr txBox="1">
            <a:spLocks noChangeArrowheads="1"/>
          </p:cNvSpPr>
          <p:nvPr/>
        </p:nvSpPr>
        <p:spPr>
          <a:xfrm>
            <a:off x="192797" y="4955551"/>
            <a:ext cx="1569902" cy="1426011"/>
          </a:xfrm>
          <a:prstGeom prst="rect">
            <a:avLst/>
          </a:prstGeom>
          <a:solidFill>
            <a:schemeClr val="accent5">
              <a:lumMod val="20000"/>
              <a:lumOff val="80000"/>
            </a:schemeClr>
          </a:solidFill>
          <a:ln>
            <a:noFill/>
          </a:ln>
        </p:spPr>
        <p:txBody>
          <a:bodyPr vert="horz" wrap="square" lIns="91440" tIns="45720" rIns="91440" bIns="45720" anchor="t" anchorCtr="0" compatLnSpc="1">
            <a:noAutofit/>
          </a:bodyPr>
          <a:lstStyle>
            <a:lvl1pPr marL="182880" marR="0" lvl="0" indent="-182880" algn="l" defTabSz="914400" rtl="0" fontAlgn="auto" hangingPunct="1">
              <a:lnSpc>
                <a:spcPct val="100000"/>
              </a:lnSpc>
              <a:spcBef>
                <a:spcPts val="700"/>
              </a:spcBef>
              <a:spcAft>
                <a:spcPts val="0"/>
              </a:spcAft>
              <a:buClr>
                <a:srgbClr val="4F81BD"/>
              </a:buClr>
              <a:buSzPct val="85000"/>
              <a:buFont typeface="Arial" pitchFamily="34"/>
              <a:buChar char="•"/>
              <a:tabLst/>
              <a:defRPr lang="it-IT" sz="2800" b="0" i="0" u="none" strike="noStrike" kern="1200" cap="none" spc="0" baseline="0">
                <a:solidFill>
                  <a:srgbClr val="000000"/>
                </a:solidFill>
                <a:uFillTx/>
                <a:latin typeface="Arial"/>
              </a:defRPr>
            </a:lvl1pPr>
            <a:lvl2pPr marL="457200" marR="0" lvl="1" indent="-182880" algn="l" defTabSz="914400" rtl="0" fontAlgn="auto" hangingPunct="1">
              <a:lnSpc>
                <a:spcPct val="100000"/>
              </a:lnSpc>
              <a:spcBef>
                <a:spcPts val="600"/>
              </a:spcBef>
              <a:spcAft>
                <a:spcPts val="0"/>
              </a:spcAft>
              <a:buClr>
                <a:srgbClr val="4F81BD"/>
              </a:buClr>
              <a:buSzPct val="85000"/>
              <a:buFont typeface="Arial" pitchFamily="34"/>
              <a:buChar char="•"/>
              <a:tabLst/>
              <a:defRPr lang="it-IT" sz="2400" b="0" i="0" u="none" strike="noStrike" kern="1200" cap="none" spc="0" baseline="0">
                <a:solidFill>
                  <a:srgbClr val="000000"/>
                </a:solidFill>
                <a:uFillTx/>
                <a:latin typeface="Arial"/>
              </a:defRPr>
            </a:lvl2pPr>
            <a:lvl3pPr marL="731520" marR="0" lvl="2" indent="-182880" algn="l" defTabSz="914400" rtl="0" fontAlgn="auto" hangingPunct="1">
              <a:lnSpc>
                <a:spcPct val="100000"/>
              </a:lnSpc>
              <a:spcBef>
                <a:spcPts val="500"/>
              </a:spcBef>
              <a:spcAft>
                <a:spcPts val="0"/>
              </a:spcAft>
              <a:buClr>
                <a:srgbClr val="4F81BD"/>
              </a:buClr>
              <a:buSzPct val="90000"/>
              <a:buFont typeface="Arial" pitchFamily="34"/>
              <a:buChar char="•"/>
              <a:tabLst/>
              <a:defRPr lang="it-IT" sz="2000" b="0" i="0" u="none" strike="noStrike" kern="1200" cap="none" spc="0" baseline="0">
                <a:solidFill>
                  <a:srgbClr val="000000"/>
                </a:solidFill>
                <a:uFillTx/>
                <a:latin typeface="Arial"/>
              </a:defRPr>
            </a:lvl3pPr>
            <a:lvl4pPr marL="1005840" marR="0" lvl="3" indent="-182880" algn="l" defTabSz="914400" rtl="0" fontAlgn="auto" hangingPunct="1">
              <a:lnSpc>
                <a:spcPct val="100000"/>
              </a:lnSpc>
              <a:spcBef>
                <a:spcPts val="400"/>
              </a:spcBef>
              <a:spcAft>
                <a:spcPts val="0"/>
              </a:spcAft>
              <a:buClr>
                <a:srgbClr val="4F81BD"/>
              </a:buClr>
              <a:buSzPct val="100000"/>
              <a:buFont typeface="Arial" pitchFamily="34"/>
              <a:buChar char="•"/>
              <a:tabLst/>
              <a:defRPr lang="it-IT" sz="1800" b="0" i="0" u="none" strike="noStrike" kern="1200" cap="none" spc="0" baseline="0">
                <a:solidFill>
                  <a:srgbClr val="000000"/>
                </a:solidFill>
                <a:uFillTx/>
                <a:latin typeface="Arial"/>
              </a:defRPr>
            </a:lvl4pPr>
            <a:lvl5pPr marL="1188720" marR="0" lvl="4" indent="-137160" algn="l" defTabSz="914400" rtl="0" fontAlgn="auto" hangingPunct="1">
              <a:lnSpc>
                <a:spcPct val="100000"/>
              </a:lnSpc>
              <a:spcBef>
                <a:spcPts val="400"/>
              </a:spcBef>
              <a:spcAft>
                <a:spcPts val="0"/>
              </a:spcAft>
              <a:buClr>
                <a:srgbClr val="4F81BD"/>
              </a:buClr>
              <a:buSzPct val="100000"/>
              <a:buFont typeface="Arial" pitchFamily="34"/>
              <a:buChar char="•"/>
              <a:tabLst/>
              <a:defRPr lang="it-IT" sz="1800" b="0" i="0" u="none" strike="noStrike" kern="1200" cap="none" spc="0" baseline="0">
                <a:solidFill>
                  <a:srgbClr val="000000"/>
                </a:solidFill>
                <a:uFillTx/>
                <a:latin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Wingdings" pitchFamily="2" charset="2"/>
              <a:buNone/>
              <a:defRPr/>
            </a:pPr>
            <a:r>
              <a:rPr lang="it-IT" sz="1800" b="1" dirty="0">
                <a:solidFill>
                  <a:srgbClr val="011893"/>
                </a:solidFill>
                <a:latin typeface="Times New Roman" panose="02020603050405020304" pitchFamily="18" charset="0"/>
                <a:cs typeface="Times New Roman" panose="02020603050405020304" pitchFamily="18" charset="0"/>
              </a:rPr>
              <a:t>La contabilità armonizzata per la PA:</a:t>
            </a:r>
          </a:p>
          <a:p>
            <a:pPr marL="0" indent="0" algn="ctr">
              <a:spcBef>
                <a:spcPts val="0"/>
              </a:spcBef>
              <a:buFont typeface="Wingdings" pitchFamily="2" charset="2"/>
              <a:buNone/>
              <a:defRPr/>
            </a:pPr>
            <a:r>
              <a:rPr lang="it-IT" altLang="it-IT" sz="1800" b="1" dirty="0">
                <a:solidFill>
                  <a:srgbClr val="011893"/>
                </a:solidFill>
                <a:latin typeface="Times New Roman" panose="02020603050405020304" pitchFamily="18" charset="0"/>
                <a:cs typeface="Times New Roman" panose="02020603050405020304" pitchFamily="18" charset="0"/>
              </a:rPr>
              <a:t>un percorso avviato</a:t>
            </a:r>
            <a:endParaRPr lang="it-IT" altLang="it-IT" sz="1800" dirty="0">
              <a:solidFill>
                <a:srgbClr val="011893"/>
              </a:solidFill>
              <a:latin typeface="Times New Roman" panose="02020603050405020304" pitchFamily="18" charset="0"/>
              <a:cs typeface="Times New Roman" panose="02020603050405020304" pitchFamily="18" charset="0"/>
            </a:endParaRPr>
          </a:p>
        </p:txBody>
      </p:sp>
      <p:sp>
        <p:nvSpPr>
          <p:cNvPr id="9" name="Freccia destra 8">
            <a:extLst>
              <a:ext uri="{FF2B5EF4-FFF2-40B4-BE49-F238E27FC236}">
                <a16:creationId xmlns:a16="http://schemas.microsoft.com/office/drawing/2014/main" xmlns="" id="{62D64746-BE4A-A7B6-3861-3D7127157145}"/>
              </a:ext>
            </a:extLst>
          </p:cNvPr>
          <p:cNvSpPr/>
          <p:nvPr/>
        </p:nvSpPr>
        <p:spPr>
          <a:xfrm>
            <a:off x="1762699" y="5459238"/>
            <a:ext cx="605923" cy="418641"/>
          </a:xfrm>
          <a:prstGeom prst="rightArrow">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52779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xEl>
                                              <p:pRg st="1" end="1"/>
                                            </p:txEl>
                                          </p:spTgt>
                                        </p:tgtEl>
                                        <p:attrNameLst>
                                          <p:attrName>style.visibility</p:attrName>
                                        </p:attrNameLst>
                                      </p:cBhvr>
                                      <p:to>
                                        <p:strVal val="visible"/>
                                      </p:to>
                                    </p:set>
                                    <p:animEffect transition="in" filter="wipe(left)">
                                      <p:cBhvr>
                                        <p:cTn id="22"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P spid="8"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1115616" y="1604993"/>
            <a:ext cx="7560840" cy="3312367"/>
          </a:xfrm>
        </p:spPr>
        <p:txBody>
          <a:bodyPr>
            <a:noAutofit/>
          </a:bodyPr>
          <a:lstStyle/>
          <a:p>
            <a:r>
              <a:rPr lang="it-IT" b="1" dirty="0">
                <a:effectLst/>
                <a:latin typeface="Times"/>
              </a:rPr>
              <a:t>Il presente principio della competenza economica è riferibile ai soli prospetti di natura economica e patrimoniale facenti parte di ogni sistema di bilancio</a:t>
            </a:r>
            <a:r>
              <a:rPr lang="it-IT" dirty="0">
                <a:effectLst/>
                <a:latin typeface="Times"/>
              </a:rPr>
              <a:t>; in particolare si fa riferimento al budget economico e/o preventivo economico, al conto economico ed al conto del patrimonio nel rendiconto della gestione. </a:t>
            </a:r>
            <a:endParaRPr lang="it-IT" dirty="0"/>
          </a:p>
          <a:p>
            <a:r>
              <a:rPr lang="it-IT" dirty="0">
                <a:effectLst/>
                <a:latin typeface="Times"/>
              </a:rPr>
              <a:t>I componenti economici positivi quindi devono essere correlati ai componenti economici negativi o costi o spese dell’esercizio. Tale correlazione costituisce il corollario fondamentale del principio della competenza economica dei fatti gestionali caratterizzanti l’attività amministrativa di ogni amministrazione pubblica. </a:t>
            </a:r>
            <a:endParaRPr lang="it-IT" dirty="0"/>
          </a:p>
          <a:p>
            <a:pPr marL="0" indent="0">
              <a:lnSpc>
                <a:spcPct val="100000"/>
              </a:lnSpc>
              <a:spcBef>
                <a:spcPts val="0"/>
              </a:spcBef>
              <a:spcAft>
                <a:spcPts val="0"/>
              </a:spcAft>
              <a:buFont typeface="Wingdings" pitchFamily="2" charset="2"/>
              <a:buNone/>
              <a:defRPr/>
            </a:pPr>
            <a:endParaRPr lang="it-IT" altLang="it-IT"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238395" y="735170"/>
            <a:ext cx="6984776" cy="1200329"/>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17.2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Competenza economica</a:t>
            </a: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553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1104600" y="1478081"/>
            <a:ext cx="7560840" cy="3312367"/>
          </a:xfrm>
        </p:spPr>
        <p:txBody>
          <a:bodyPr>
            <a:noAutofit/>
          </a:bodyPr>
          <a:lstStyle/>
          <a:p>
            <a:r>
              <a:rPr lang="it-IT" sz="1800" dirty="0">
                <a:effectLst/>
                <a:latin typeface="Times"/>
              </a:rPr>
              <a:t>Se l’informazione contabile deve rappresentare fedelmente ed in modo veritiero le operazioni ed i fatti che sono accaduti durante l’esercizio, è necessario che essi siano rilevati contabilmente secondo la loro natura finanziaria, economica e patrimoniale in conformità alla loro sostanza effettiva e quindi alla realtà economica che li ha generati e ai contenuti della stessa, e non solamente secondo le regole e le norme vigenti che ne disciplinano la contabilizzazione formale. </a:t>
            </a:r>
            <a:endParaRPr lang="it-IT" sz="1800" dirty="0"/>
          </a:p>
          <a:p>
            <a:r>
              <a:rPr lang="it-IT" sz="1800" dirty="0">
                <a:effectLst/>
                <a:latin typeface="Times"/>
              </a:rPr>
              <a:t>La </a:t>
            </a:r>
            <a:r>
              <a:rPr lang="it-IT" sz="1800" b="1" dirty="0">
                <a:effectLst/>
                <a:latin typeface="Times"/>
              </a:rPr>
              <a:t>sostanza economica, finanziaria e patrimoniale delle operazioni pubbliche della gestione di ogni amministrazione rappresenta l’elemento prevalente per la contabilizzazione,</a:t>
            </a:r>
            <a:r>
              <a:rPr lang="it-IT" sz="1800" dirty="0">
                <a:effectLst/>
                <a:latin typeface="Times"/>
              </a:rPr>
              <a:t> valutazione ed esposizione nella rappresentazione dei fatti amministrativi nei documenti del sistema di bilancio. </a:t>
            </a:r>
          </a:p>
          <a:p>
            <a:endParaRPr lang="it-IT" sz="1800" dirty="0">
              <a:latin typeface="Times"/>
            </a:endParaRPr>
          </a:p>
          <a:p>
            <a:pPr marL="0" indent="0">
              <a:buNone/>
            </a:pPr>
            <a:r>
              <a:rPr lang="it-IT" sz="1800" dirty="0">
                <a:hlinkClick r:id="rId3"/>
              </a:rPr>
              <a:t>https://www.cuzzola.it/2022/06/09/redazione-del-conto-dellagente-contabile-vige-il-principio-della-sostanza-sulla-forma/</a:t>
            </a:r>
            <a:endParaRPr lang="it-IT" sz="1800" dirty="0"/>
          </a:p>
          <a:p>
            <a:pPr marL="0" indent="0">
              <a:buNone/>
            </a:pPr>
            <a:endParaRPr lang="it-IT" sz="1800" dirty="0">
              <a:latin typeface="Times"/>
            </a:endParaRPr>
          </a:p>
          <a:p>
            <a:pPr marL="0" indent="0">
              <a:buNone/>
            </a:pPr>
            <a:endParaRPr lang="it-IT" sz="1800" dirty="0"/>
          </a:p>
          <a:p>
            <a:pPr marL="0" indent="0">
              <a:lnSpc>
                <a:spcPct val="100000"/>
              </a:lnSpc>
              <a:spcBef>
                <a:spcPts val="0"/>
              </a:spcBef>
              <a:spcAft>
                <a:spcPts val="0"/>
              </a:spcAft>
              <a:buFont typeface="Wingdings" pitchFamily="2" charset="2"/>
              <a:buNone/>
              <a:defRPr/>
            </a:pPr>
            <a:endParaRPr lang="it-IT" altLang="it-IT" sz="1800" dirty="0">
              <a:solidFill>
                <a:srgbClr val="011893"/>
              </a:solidFill>
              <a:effectLst/>
              <a:latin typeface="Times New Roman" panose="02020603050405020304" pitchFamily="18" charset="0"/>
              <a:cs typeface="Times New Roman" panose="02020603050405020304" pitchFamily="18" charset="0"/>
            </a:endParaRPr>
          </a:p>
        </p:txBody>
      </p:sp>
      <p:sp>
        <p:nvSpPr>
          <p:cNvPr id="2" name="Rettangolo 1">
            <a:extLst>
              <a:ext uri="{FF2B5EF4-FFF2-40B4-BE49-F238E27FC236}">
                <a16:creationId xmlns:a16="http://schemas.microsoft.com/office/drawing/2014/main" xmlns="" id="{F0520B7F-14C8-167F-BC86-986048E6CFEC}"/>
              </a:ext>
            </a:extLst>
          </p:cNvPr>
          <p:cNvSpPr>
            <a:spLocks noChangeArrowheads="1"/>
          </p:cNvSpPr>
          <p:nvPr/>
        </p:nvSpPr>
        <p:spPr bwMode="auto">
          <a:xfrm>
            <a:off x="1238396" y="475078"/>
            <a:ext cx="6984776" cy="1569660"/>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18. Principio della</a:t>
            </a:r>
            <a:r>
              <a:rPr lang="it-IT" sz="1800" dirty="0">
                <a:effectLst/>
                <a:latin typeface="Times New Roman" panose="02020603050405020304" pitchFamily="18" charset="0"/>
                <a:cs typeface="Times New Roman" panose="02020603050405020304" pitchFamily="18" charset="0"/>
              </a:rPr>
              <a:t> </a:t>
            </a:r>
            <a:r>
              <a:rPr lang="it-IT" sz="2400" dirty="0">
                <a:solidFill>
                  <a:srgbClr val="700000"/>
                </a:solidFill>
                <a:latin typeface="Times New Roman" panose="02020603050405020304" pitchFamily="18" charset="0"/>
                <a:cs typeface="Times New Roman" panose="02020603050405020304" pitchFamily="18" charset="0"/>
              </a:rPr>
              <a:t>p</a:t>
            </a:r>
            <a:r>
              <a:rPr lang="it-IT" sz="2400" dirty="0">
                <a:solidFill>
                  <a:srgbClr val="700000"/>
                </a:solidFill>
                <a:effectLst/>
                <a:latin typeface="Times New Roman" panose="02020603050405020304" pitchFamily="18" charset="0"/>
                <a:cs typeface="Times New Roman" panose="02020603050405020304" pitchFamily="18" charset="0"/>
              </a:rPr>
              <a:t>revalenza della sostanza sulla forma</a:t>
            </a:r>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a:p>
            <a:endParaRPr lang="it-IT" sz="2400" dirty="0">
              <a:solidFill>
                <a:srgbClr val="7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041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C97E1412-2739-F7CB-0505-FF099C3C6E5B}"/>
              </a:ext>
            </a:extLst>
          </p:cNvPr>
          <p:cNvSpPr>
            <a:spLocks noGrp="1"/>
          </p:cNvSpPr>
          <p:nvPr>
            <p:ph type="title"/>
          </p:nvPr>
        </p:nvSpPr>
        <p:spPr>
          <a:xfrm>
            <a:off x="685800" y="332656"/>
            <a:ext cx="7772400" cy="1563960"/>
          </a:xfrm>
        </p:spPr>
        <p:txBody>
          <a:bodyPr/>
          <a:lstStyle/>
          <a:p>
            <a:pPr algn="ctr"/>
            <a:r>
              <a:rPr lang="it-IT" altLang="it-IT" sz="3600" b="1" dirty="0">
                <a:solidFill>
                  <a:srgbClr val="700000"/>
                </a:solidFill>
                <a:latin typeface="Times New Roman" panose="02020603050405020304" pitchFamily="18" charset="0"/>
                <a:cs typeface="Times New Roman" panose="02020603050405020304" pitchFamily="18" charset="0"/>
              </a:rPr>
              <a:t>I principi contabili applicati </a:t>
            </a:r>
            <a:r>
              <a:rPr lang="it-IT" altLang="it-IT" sz="3000" dirty="0">
                <a:solidFill>
                  <a:srgbClr val="700000"/>
                </a:solidFill>
                <a:latin typeface="Times New Roman" panose="02020603050405020304" pitchFamily="18" charset="0"/>
                <a:cs typeface="Times New Roman" panose="02020603050405020304" pitchFamily="18" charset="0"/>
              </a:rPr>
              <a:t/>
            </a:r>
            <a:br>
              <a:rPr lang="it-IT" altLang="it-IT" sz="3000" dirty="0">
                <a:solidFill>
                  <a:srgbClr val="700000"/>
                </a:solidFill>
                <a:latin typeface="Times New Roman" panose="02020603050405020304" pitchFamily="18" charset="0"/>
                <a:cs typeface="Times New Roman" panose="02020603050405020304" pitchFamily="18" charset="0"/>
              </a:rPr>
            </a:br>
            <a:r>
              <a:rPr lang="it-IT" altLang="it-IT" sz="3000" b="1" dirty="0">
                <a:solidFill>
                  <a:srgbClr val="700000"/>
                </a:solidFill>
                <a:latin typeface="Times New Roman" panose="02020603050405020304" pitchFamily="18" charset="0"/>
                <a:cs typeface="Times New Roman" panose="02020603050405020304" pitchFamily="18" charset="0"/>
              </a:rPr>
              <a:t>(Allegati al </a:t>
            </a:r>
            <a:r>
              <a:rPr lang="it-IT" altLang="it-IT" sz="3000" b="1" dirty="0" err="1">
                <a:solidFill>
                  <a:srgbClr val="700000"/>
                </a:solidFill>
                <a:latin typeface="Times New Roman" panose="02020603050405020304" pitchFamily="18" charset="0"/>
                <a:cs typeface="Times New Roman" panose="02020603050405020304" pitchFamily="18" charset="0"/>
              </a:rPr>
              <a:t>D.Lgs.</a:t>
            </a:r>
            <a:r>
              <a:rPr lang="it-IT" altLang="it-IT" sz="3000" b="1" dirty="0">
                <a:solidFill>
                  <a:srgbClr val="700000"/>
                </a:solidFill>
                <a:latin typeface="Times New Roman" panose="02020603050405020304" pitchFamily="18" charset="0"/>
                <a:cs typeface="Times New Roman" panose="02020603050405020304" pitchFamily="18" charset="0"/>
              </a:rPr>
              <a:t> 118/2011)</a:t>
            </a:r>
            <a:endParaRPr lang="it-IT" sz="3000" b="1" dirty="0"/>
          </a:p>
        </p:txBody>
      </p:sp>
      <p:sp>
        <p:nvSpPr>
          <p:cNvPr id="3" name="Segnaposto contenuto 2">
            <a:extLst>
              <a:ext uri="{FF2B5EF4-FFF2-40B4-BE49-F238E27FC236}">
                <a16:creationId xmlns:a16="http://schemas.microsoft.com/office/drawing/2014/main" xmlns="" id="{3BA034F0-B9FD-255D-8F0C-7C04C38FD179}"/>
              </a:ext>
            </a:extLst>
          </p:cNvPr>
          <p:cNvSpPr>
            <a:spLocks noGrp="1"/>
          </p:cNvSpPr>
          <p:nvPr>
            <p:ph idx="1"/>
          </p:nvPr>
        </p:nvSpPr>
        <p:spPr>
          <a:xfrm>
            <a:off x="1259632" y="1896616"/>
            <a:ext cx="7772400" cy="4824536"/>
          </a:xfrm>
        </p:spPr>
        <p:txBody>
          <a:bodyPr>
            <a:normAutofit/>
          </a:bodyPr>
          <a:lstStyle/>
          <a:p>
            <a:r>
              <a:rPr lang="it-IT" sz="2800" dirty="0">
                <a:solidFill>
                  <a:srgbClr val="002060"/>
                </a:solidFill>
                <a:effectLst/>
                <a:latin typeface="Times New Roman" panose="02020603050405020304" pitchFamily="18" charset="0"/>
                <a:cs typeface="Times New Roman" panose="02020603050405020304" pitchFamily="18" charset="0"/>
              </a:rPr>
              <a:t>Principio contabile applicato concernente la programmazione di bilancio </a:t>
            </a:r>
            <a:r>
              <a:rPr lang="it-IT" sz="2800" dirty="0">
                <a:solidFill>
                  <a:srgbClr val="700000"/>
                </a:solidFill>
                <a:effectLst/>
                <a:latin typeface="Times New Roman" panose="02020603050405020304" pitchFamily="18" charset="0"/>
                <a:cs typeface="Times New Roman" panose="02020603050405020304" pitchFamily="18" charset="0"/>
              </a:rPr>
              <a:t>(</a:t>
            </a:r>
            <a:r>
              <a:rPr lang="it-IT" sz="2800" dirty="0" err="1">
                <a:solidFill>
                  <a:srgbClr val="700000"/>
                </a:solidFill>
                <a:effectLst/>
                <a:latin typeface="Times New Roman" panose="02020603050405020304" pitchFamily="18" charset="0"/>
                <a:cs typeface="Times New Roman" panose="02020603050405020304" pitchFamily="18" charset="0"/>
              </a:rPr>
              <a:t>All</a:t>
            </a:r>
            <a:r>
              <a:rPr lang="it-IT" sz="2800" dirty="0">
                <a:solidFill>
                  <a:srgbClr val="700000"/>
                </a:solidFill>
                <a:effectLst/>
                <a:latin typeface="Times New Roman" panose="02020603050405020304" pitchFamily="18" charset="0"/>
                <a:cs typeface="Times New Roman" panose="02020603050405020304" pitchFamily="18" charset="0"/>
              </a:rPr>
              <a:t>. n. 4/1)</a:t>
            </a:r>
          </a:p>
          <a:p>
            <a:r>
              <a:rPr lang="it-IT" sz="2800" dirty="0">
                <a:solidFill>
                  <a:srgbClr val="002060"/>
                </a:solidFill>
                <a:effectLst/>
                <a:latin typeface="Times New Roman" panose="02020603050405020304" pitchFamily="18" charset="0"/>
                <a:cs typeface="Times New Roman" panose="02020603050405020304" pitchFamily="18" charset="0"/>
              </a:rPr>
              <a:t>Principio contabile applicato concernente la contabilità finanziaria </a:t>
            </a:r>
            <a:r>
              <a:rPr lang="it-IT" sz="2800" dirty="0">
                <a:solidFill>
                  <a:srgbClr val="700000"/>
                </a:solidFill>
                <a:effectLst/>
                <a:latin typeface="Times New Roman" panose="02020603050405020304" pitchFamily="18" charset="0"/>
                <a:cs typeface="Times New Roman" panose="02020603050405020304" pitchFamily="18" charset="0"/>
              </a:rPr>
              <a:t>(</a:t>
            </a:r>
            <a:r>
              <a:rPr lang="it-IT" sz="2800" dirty="0" err="1">
                <a:solidFill>
                  <a:srgbClr val="700000"/>
                </a:solidFill>
                <a:effectLst/>
                <a:latin typeface="Times New Roman" panose="02020603050405020304" pitchFamily="18" charset="0"/>
                <a:cs typeface="Times New Roman" panose="02020603050405020304" pitchFamily="18" charset="0"/>
              </a:rPr>
              <a:t>All</a:t>
            </a:r>
            <a:r>
              <a:rPr lang="it-IT" sz="2800" dirty="0">
                <a:solidFill>
                  <a:srgbClr val="700000"/>
                </a:solidFill>
                <a:effectLst/>
                <a:latin typeface="Times New Roman" panose="02020603050405020304" pitchFamily="18" charset="0"/>
                <a:cs typeface="Times New Roman" panose="02020603050405020304" pitchFamily="18" charset="0"/>
              </a:rPr>
              <a:t>. n. 4/2)</a:t>
            </a:r>
          </a:p>
          <a:p>
            <a:r>
              <a:rPr lang="it-IT" sz="2800" dirty="0">
                <a:solidFill>
                  <a:srgbClr val="002060"/>
                </a:solidFill>
                <a:effectLst/>
                <a:latin typeface="Times New Roman" panose="02020603050405020304" pitchFamily="18" charset="0"/>
                <a:cs typeface="Times New Roman" panose="02020603050405020304" pitchFamily="18" charset="0"/>
              </a:rPr>
              <a:t>Principio contabile applicato concernente la contabilità economico-patrimoniale degli enti in contabilità finanziaria  </a:t>
            </a:r>
            <a:r>
              <a:rPr lang="it-IT" sz="2800" dirty="0">
                <a:solidFill>
                  <a:srgbClr val="700000"/>
                </a:solidFill>
                <a:effectLst/>
                <a:latin typeface="Times New Roman" panose="02020603050405020304" pitchFamily="18" charset="0"/>
                <a:cs typeface="Times New Roman" panose="02020603050405020304" pitchFamily="18" charset="0"/>
              </a:rPr>
              <a:t>(</a:t>
            </a:r>
            <a:r>
              <a:rPr lang="it-IT" sz="2800" dirty="0" err="1">
                <a:solidFill>
                  <a:srgbClr val="700000"/>
                </a:solidFill>
                <a:effectLst/>
                <a:latin typeface="Times New Roman" panose="02020603050405020304" pitchFamily="18" charset="0"/>
                <a:cs typeface="Times New Roman" panose="02020603050405020304" pitchFamily="18" charset="0"/>
              </a:rPr>
              <a:t>All</a:t>
            </a:r>
            <a:r>
              <a:rPr lang="it-IT" sz="2800" dirty="0">
                <a:solidFill>
                  <a:srgbClr val="700000"/>
                </a:solidFill>
                <a:effectLst/>
                <a:latin typeface="Times New Roman" panose="02020603050405020304" pitchFamily="18" charset="0"/>
                <a:cs typeface="Times New Roman" panose="02020603050405020304" pitchFamily="18" charset="0"/>
              </a:rPr>
              <a:t>. n. 4/3)</a:t>
            </a:r>
          </a:p>
          <a:p>
            <a:r>
              <a:rPr lang="it-IT" sz="2800" dirty="0">
                <a:solidFill>
                  <a:srgbClr val="002060"/>
                </a:solidFill>
                <a:effectLst/>
                <a:latin typeface="Times New Roman" panose="02020603050405020304" pitchFamily="18" charset="0"/>
                <a:cs typeface="Times New Roman" panose="02020603050405020304" pitchFamily="18" charset="0"/>
              </a:rPr>
              <a:t>Principio contabile applicato concernente il bilancio consolidato  </a:t>
            </a:r>
            <a:r>
              <a:rPr lang="it-IT" sz="2800" dirty="0">
                <a:solidFill>
                  <a:srgbClr val="700000"/>
                </a:solidFill>
                <a:effectLst/>
                <a:latin typeface="Times New Roman" panose="02020603050405020304" pitchFamily="18" charset="0"/>
                <a:cs typeface="Times New Roman" panose="02020603050405020304" pitchFamily="18" charset="0"/>
              </a:rPr>
              <a:t>(</a:t>
            </a:r>
            <a:r>
              <a:rPr lang="it-IT" sz="2800" dirty="0" err="1">
                <a:solidFill>
                  <a:srgbClr val="700000"/>
                </a:solidFill>
                <a:effectLst/>
                <a:latin typeface="Times New Roman" panose="02020603050405020304" pitchFamily="18" charset="0"/>
                <a:cs typeface="Times New Roman" panose="02020603050405020304" pitchFamily="18" charset="0"/>
              </a:rPr>
              <a:t>All</a:t>
            </a:r>
            <a:r>
              <a:rPr lang="it-IT" sz="2800" dirty="0">
                <a:solidFill>
                  <a:srgbClr val="700000"/>
                </a:solidFill>
                <a:effectLst/>
                <a:latin typeface="Times New Roman" panose="02020603050405020304" pitchFamily="18" charset="0"/>
                <a:cs typeface="Times New Roman" panose="02020603050405020304" pitchFamily="18" charset="0"/>
              </a:rPr>
              <a:t>. n. 4/4)</a:t>
            </a:r>
          </a:p>
          <a:p>
            <a:endParaRPr lang="it-IT" sz="2800" dirty="0"/>
          </a:p>
        </p:txBody>
      </p:sp>
    </p:spTree>
    <p:extLst>
      <p:ext uri="{BB962C8B-B14F-4D97-AF65-F5344CB8AC3E}">
        <p14:creationId xmlns:p14="http://schemas.microsoft.com/office/powerpoint/2010/main" val="15793133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a:extLst>
              <a:ext uri="{FF2B5EF4-FFF2-40B4-BE49-F238E27FC236}">
                <a16:creationId xmlns:a16="http://schemas.microsoft.com/office/drawing/2014/main" xmlns="" id="{771AB4C5-BD64-035E-7C6B-54B638274791}"/>
              </a:ext>
            </a:extLst>
          </p:cNvPr>
          <p:cNvSpPr>
            <a:spLocks noGrp="1"/>
          </p:cNvSpPr>
          <p:nvPr>
            <p:ph type="body" idx="1"/>
          </p:nvPr>
        </p:nvSpPr>
        <p:spPr>
          <a:xfrm>
            <a:off x="924308" y="2181297"/>
            <a:ext cx="7295383" cy="3192088"/>
          </a:xfrm>
        </p:spPr>
        <p:txBody>
          <a:bodyPr/>
          <a:lstStyle/>
          <a:p>
            <a:pPr marL="0" indent="0" algn="ctr">
              <a:buNone/>
            </a:pPr>
            <a:r>
              <a:rPr lang="it-IT" altLang="it-IT" sz="3600" b="1" i="1" dirty="0">
                <a:solidFill>
                  <a:srgbClr val="232A8D"/>
                </a:solidFill>
                <a:latin typeface="Times New Roman" panose="02020603050405020304" pitchFamily="18" charset="0"/>
                <a:cs typeface="Times New Roman" panose="02020603050405020304" pitchFamily="18" charset="0"/>
              </a:rPr>
              <a:t>FOCUS</a:t>
            </a:r>
            <a:r>
              <a:rPr lang="it-IT" altLang="it-IT" dirty="0">
                <a:solidFill>
                  <a:srgbClr val="002060"/>
                </a:solidFill>
                <a:latin typeface="Times New Roman" panose="02020603050405020304" pitchFamily="18" charset="0"/>
                <a:cs typeface="Times New Roman" panose="02020603050405020304" pitchFamily="18" charset="0"/>
              </a:rPr>
              <a:t/>
            </a:r>
            <a:br>
              <a:rPr lang="it-IT" altLang="it-IT" dirty="0">
                <a:solidFill>
                  <a:srgbClr val="002060"/>
                </a:solidFill>
                <a:latin typeface="Times New Roman" panose="02020603050405020304" pitchFamily="18" charset="0"/>
                <a:cs typeface="Times New Roman" panose="02020603050405020304" pitchFamily="18" charset="0"/>
              </a:rPr>
            </a:br>
            <a:endParaRPr lang="it-IT" altLang="it-IT" dirty="0">
              <a:solidFill>
                <a:srgbClr val="002060"/>
              </a:solidFill>
              <a:latin typeface="Times New Roman" panose="02020603050405020304" pitchFamily="18" charset="0"/>
              <a:cs typeface="Times New Roman" panose="02020603050405020304" pitchFamily="18" charset="0"/>
            </a:endParaRPr>
          </a:p>
          <a:p>
            <a:pPr marL="0" indent="0" algn="ctr">
              <a:buNone/>
            </a:pPr>
            <a:r>
              <a:rPr lang="it-IT" altLang="it-IT" dirty="0">
                <a:solidFill>
                  <a:srgbClr val="002060"/>
                </a:solidFill>
                <a:latin typeface="Times New Roman" panose="02020603050405020304" pitchFamily="18" charset="0"/>
                <a:cs typeface="Times New Roman" panose="02020603050405020304" pitchFamily="18" charset="0"/>
              </a:rPr>
              <a:t>CONCETTI E LOGICHE DI BILANCIO PER L’APPLICAZIONE </a:t>
            </a:r>
          </a:p>
          <a:p>
            <a:pPr marL="0" indent="0" algn="ctr">
              <a:buNone/>
            </a:pPr>
            <a:r>
              <a:rPr lang="it-IT" altLang="it-IT" dirty="0">
                <a:solidFill>
                  <a:srgbClr val="002060"/>
                </a:solidFill>
                <a:latin typeface="Times New Roman" panose="02020603050405020304" pitchFamily="18" charset="0"/>
                <a:cs typeface="Times New Roman" panose="02020603050405020304" pitchFamily="18" charset="0"/>
              </a:rPr>
              <a:t>DELLA </a:t>
            </a:r>
            <a:r>
              <a:rPr lang="it-IT" altLang="it-IT">
                <a:solidFill>
                  <a:srgbClr val="002060"/>
                </a:solidFill>
                <a:latin typeface="Times New Roman" panose="02020603050405020304" pitchFamily="18" charset="0"/>
                <a:cs typeface="Times New Roman" panose="02020603050405020304" pitchFamily="18" charset="0"/>
              </a:rPr>
              <a:t>CONTABILITÀ ACCRUAL</a:t>
            </a:r>
            <a:endParaRPr lang="it-IT" altLang="it-IT"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3286323"/>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62D8B51A-A657-D8CC-F3FE-E3C8E082D956}"/>
            </a:ext>
          </a:extLst>
        </p:cNvPr>
        <p:cNvGrpSpPr/>
        <p:nvPr/>
      </p:nvGrpSpPr>
      <p:grpSpPr>
        <a:xfrm>
          <a:off x="0" y="0"/>
          <a:ext cx="0" cy="0"/>
          <a:chOff x="0" y="0"/>
          <a:chExt cx="0" cy="0"/>
        </a:xfrm>
      </p:grpSpPr>
      <p:sp>
        <p:nvSpPr>
          <p:cNvPr id="6147" name="Rectangle 2">
            <a:extLst>
              <a:ext uri="{FF2B5EF4-FFF2-40B4-BE49-F238E27FC236}">
                <a16:creationId xmlns:a16="http://schemas.microsoft.com/office/drawing/2014/main" xmlns="" id="{5B7B31D2-6C2A-7BDB-3398-024658D56DBC}"/>
              </a:ext>
            </a:extLst>
          </p:cNvPr>
          <p:cNvSpPr>
            <a:spLocks noGrp="1"/>
          </p:cNvSpPr>
          <p:nvPr>
            <p:ph type="title"/>
          </p:nvPr>
        </p:nvSpPr>
        <p:spPr>
          <a:xfrm>
            <a:off x="1159179" y="758001"/>
            <a:ext cx="7715200" cy="1066130"/>
          </a:xfrm>
        </p:spPr>
        <p:txBody>
          <a:bodyPr/>
          <a:lstStyle/>
          <a:p>
            <a:r>
              <a:rPr lang="it-IT" altLang="it-IT" sz="3200" dirty="0">
                <a:solidFill>
                  <a:srgbClr val="941100"/>
                </a:solidFill>
                <a:latin typeface="Times New Roman" panose="02020603050405020304" pitchFamily="18" charset="0"/>
                <a:cs typeface="Times New Roman" panose="02020603050405020304" pitchFamily="18" charset="0"/>
              </a:rPr>
              <a:t>Il ruolo del Bilancio d’esercizio</a:t>
            </a:r>
            <a:r>
              <a:rPr lang="it-IT" altLang="ja-JP" sz="3200" dirty="0">
                <a:solidFill>
                  <a:srgbClr val="941100"/>
                </a:solidFill>
                <a:latin typeface="Times New Roman" panose="02020603050405020304" pitchFamily="18" charset="0"/>
                <a:cs typeface="Times New Roman" panose="02020603050405020304" pitchFamily="18" charset="0"/>
              </a:rPr>
              <a:t/>
            </a:r>
            <a:br>
              <a:rPr lang="it-IT" altLang="ja-JP" sz="3200" dirty="0">
                <a:solidFill>
                  <a:srgbClr val="941100"/>
                </a:solidFill>
                <a:latin typeface="Times New Roman" panose="02020603050405020304" pitchFamily="18" charset="0"/>
                <a:cs typeface="Times New Roman" panose="02020603050405020304" pitchFamily="18" charset="0"/>
              </a:rPr>
            </a:br>
            <a:endParaRPr lang="it-IT" altLang="it-IT" sz="3200" dirty="0">
              <a:solidFill>
                <a:srgbClr val="941100"/>
              </a:solidFill>
              <a:latin typeface="Times New Roman" panose="02020603050405020304" pitchFamily="18" charset="0"/>
              <a:cs typeface="Times New Roman" panose="02020603050405020304" pitchFamily="18" charset="0"/>
            </a:endParaRPr>
          </a:p>
        </p:txBody>
      </p:sp>
      <p:sp>
        <p:nvSpPr>
          <p:cNvPr id="6148" name="Rectangle 3">
            <a:extLst>
              <a:ext uri="{FF2B5EF4-FFF2-40B4-BE49-F238E27FC236}">
                <a16:creationId xmlns:a16="http://schemas.microsoft.com/office/drawing/2014/main" xmlns="" id="{3B7F06C1-B44D-EFFD-1713-359359D9F7E5}"/>
              </a:ext>
            </a:extLst>
          </p:cNvPr>
          <p:cNvSpPr>
            <a:spLocks noGrp="1"/>
          </p:cNvSpPr>
          <p:nvPr>
            <p:ph type="body" idx="1"/>
          </p:nvPr>
        </p:nvSpPr>
        <p:spPr>
          <a:xfrm>
            <a:off x="924308" y="2181297"/>
            <a:ext cx="7295383" cy="3192088"/>
          </a:xfrm>
        </p:spPr>
        <p:txBody>
          <a:bodyPr/>
          <a:lstStyle/>
          <a:p>
            <a:pPr marL="0" indent="0" algn="ctr">
              <a:buNone/>
            </a:pPr>
            <a:r>
              <a:rPr lang="it-IT" altLang="it-IT" dirty="0">
                <a:solidFill>
                  <a:srgbClr val="002060"/>
                </a:solidFill>
                <a:latin typeface="Times New Roman" panose="02020603050405020304" pitchFamily="18" charset="0"/>
                <a:cs typeface="Times New Roman" panose="02020603050405020304" pitchFamily="18" charset="0"/>
              </a:rPr>
              <a:t>Il </a:t>
            </a:r>
            <a:r>
              <a:rPr lang="it-IT" altLang="it-IT" u="sng" dirty="0">
                <a:solidFill>
                  <a:srgbClr val="002060"/>
                </a:solidFill>
                <a:latin typeface="Times New Roman" panose="02020603050405020304" pitchFamily="18" charset="0"/>
                <a:cs typeface="Times New Roman" panose="02020603050405020304" pitchFamily="18" charset="0"/>
              </a:rPr>
              <a:t>bilancio di esercizio </a:t>
            </a:r>
            <a:r>
              <a:rPr lang="it-IT" altLang="ja-JP" dirty="0">
                <a:solidFill>
                  <a:srgbClr val="002060"/>
                </a:solidFill>
                <a:latin typeface="Times New Roman" panose="02020603050405020304" pitchFamily="18" charset="0"/>
                <a:cs typeface="Times New Roman" panose="02020603050405020304" pitchFamily="18" charset="0"/>
              </a:rPr>
              <a:t>ha lo scopo di rappresentare alla fine di ogni periodo amministrativo dati e risultati non soltanto frutto di un’applicazione aritmetica e contabile ma che richiedono altresì giudizi di valore su investimenti, finanziamenti, processi produttivi, ecc.. derivanti dalle gestioni passate e che generano effetti in quelle future.</a:t>
            </a:r>
            <a:endParaRPr lang="it-IT" altLang="it-IT"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2344129"/>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847ED498-2F99-3B7B-C264-DD38B1411CFA}"/>
              </a:ext>
            </a:extLst>
          </p:cNvPr>
          <p:cNvSpPr txBox="1">
            <a:spLocks noGrp="1"/>
          </p:cNvSpPr>
          <p:nvPr>
            <p:ph type="title"/>
          </p:nvPr>
        </p:nvSpPr>
        <p:spPr>
          <a:xfrm>
            <a:off x="503470" y="661690"/>
            <a:ext cx="7987494" cy="508004"/>
          </a:xfrm>
        </p:spPr>
        <p:txBody>
          <a:bodyPr/>
          <a:lstStyle/>
          <a:p>
            <a:pPr lvl="0" algn="ctr"/>
            <a:r>
              <a:rPr lang="it-IT" sz="2400" b="1" dirty="0">
                <a:solidFill>
                  <a:schemeClr val="accent2">
                    <a:lumMod val="50000"/>
                  </a:schemeClr>
                </a:solidFill>
                <a:latin typeface="Times New Roman" panose="02020603050405020304" pitchFamily="18" charset="0"/>
                <a:cs typeface="Times New Roman" panose="02020603050405020304" pitchFamily="18" charset="0"/>
              </a:rPr>
              <a:t>CONCETTI ESSENZIALI PER COMPRENDERE IL BILANCIO DI ESERCIZIO</a:t>
            </a:r>
          </a:p>
        </p:txBody>
      </p:sp>
      <p:sp>
        <p:nvSpPr>
          <p:cNvPr id="3" name="Rectangle 3">
            <a:extLst>
              <a:ext uri="{FF2B5EF4-FFF2-40B4-BE49-F238E27FC236}">
                <a16:creationId xmlns:a16="http://schemas.microsoft.com/office/drawing/2014/main" xmlns="" id="{132A8E18-753C-40F4-D3A0-EE3FA77EFDED}"/>
              </a:ext>
            </a:extLst>
          </p:cNvPr>
          <p:cNvSpPr/>
          <p:nvPr/>
        </p:nvSpPr>
        <p:spPr>
          <a:xfrm>
            <a:off x="653036" y="1671995"/>
            <a:ext cx="7837928" cy="4524315"/>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La metodologia contabile consente di pervenire al bilancio che nei prospetti di Conto Economico e Stato Patrimoniale sviluppa gli effetti del processo sistematico di rilevazione secondo la metodologia </a:t>
            </a:r>
            <a:r>
              <a:rPr lang="it-IT" sz="2400" b="0" i="0" u="none" strike="noStrike" kern="1200" cap="none" spc="0" baseline="0" dirty="0" err="1">
                <a:solidFill>
                  <a:srgbClr val="000099"/>
                </a:solidFill>
                <a:uFillTx/>
                <a:latin typeface="Times New Roman" panose="02020603050405020304" pitchFamily="18" charset="0"/>
                <a:cs typeface="Times New Roman" panose="02020603050405020304" pitchFamily="18" charset="0"/>
              </a:rPr>
              <a:t>partiduplistica</a:t>
            </a: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 bilanciante e antitetica.</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2400" dirty="0">
                <a:solidFill>
                  <a:srgbClr val="000099"/>
                </a:solidFill>
                <a:latin typeface="Times New Roman" panose="02020603050405020304" pitchFamily="18" charset="0"/>
                <a:cs typeface="Times New Roman" panose="02020603050405020304" pitchFamily="18" charset="0"/>
              </a:rPr>
              <a:t>Il </a:t>
            </a:r>
            <a:r>
              <a:rPr lang="it-IT" sz="2400" b="1" u="sng" dirty="0">
                <a:solidFill>
                  <a:srgbClr val="000099"/>
                </a:solidFill>
                <a:latin typeface="Times New Roman" panose="02020603050405020304" pitchFamily="18" charset="0"/>
                <a:cs typeface="Times New Roman" panose="02020603050405020304" pitchFamily="18" charset="0"/>
              </a:rPr>
              <a:t>Conto Economico </a:t>
            </a:r>
            <a:r>
              <a:rPr lang="it-IT" sz="2400" dirty="0">
                <a:solidFill>
                  <a:srgbClr val="000099"/>
                </a:solidFill>
                <a:latin typeface="Times New Roman" panose="02020603050405020304" pitchFamily="18" charset="0"/>
                <a:cs typeface="Times New Roman" panose="02020603050405020304" pitchFamily="18" charset="0"/>
              </a:rPr>
              <a:t>esprime una grandezza economica differenziale attraverso il confronto tra costi e ricavi di competenza.</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Lo </a:t>
            </a:r>
            <a:r>
              <a:rPr lang="it-IT" sz="2400" b="1" i="0" u="sng" strike="noStrike" kern="1200" cap="none" spc="0" baseline="0" dirty="0">
                <a:solidFill>
                  <a:srgbClr val="000099"/>
                </a:solidFill>
                <a:uFillTx/>
                <a:latin typeface="Times New Roman" panose="02020603050405020304" pitchFamily="18" charset="0"/>
                <a:cs typeface="Times New Roman" panose="02020603050405020304" pitchFamily="18" charset="0"/>
              </a:rPr>
              <a:t>Stato </a:t>
            </a:r>
            <a:r>
              <a:rPr lang="it-IT" sz="2400" b="1" u="sng" dirty="0">
                <a:solidFill>
                  <a:srgbClr val="000099"/>
                </a:solidFill>
                <a:latin typeface="Times New Roman" panose="02020603050405020304" pitchFamily="18" charset="0"/>
                <a:cs typeface="Times New Roman" panose="02020603050405020304" pitchFamily="18" charset="0"/>
              </a:rPr>
              <a:t>Patrimoniale </a:t>
            </a:r>
            <a:r>
              <a:rPr lang="it-IT" sz="2400" dirty="0">
                <a:solidFill>
                  <a:srgbClr val="000099"/>
                </a:solidFill>
                <a:latin typeface="Times New Roman" panose="02020603050405020304" pitchFamily="18" charset="0"/>
                <a:cs typeface="Times New Roman" panose="02020603050405020304" pitchFamily="18" charset="0"/>
              </a:rPr>
              <a:t>fornisce attraverso l’eterogeneità dei suoi elementi le fonti e gli investimenti dell’azienda secondo un modello bilanciante frutto dell’applicazione </a:t>
            </a:r>
            <a:r>
              <a:rPr lang="it-IT" sz="2400" dirty="0" err="1">
                <a:solidFill>
                  <a:srgbClr val="000099"/>
                </a:solidFill>
                <a:latin typeface="Times New Roman" panose="02020603050405020304" pitchFamily="18" charset="0"/>
                <a:cs typeface="Times New Roman" panose="02020603050405020304" pitchFamily="18" charset="0"/>
              </a:rPr>
              <a:t>partiduplistica</a:t>
            </a:r>
            <a:r>
              <a:rPr lang="it-IT" sz="2400" dirty="0">
                <a:solidFill>
                  <a:srgbClr val="000099"/>
                </a:solidFill>
                <a:latin typeface="Times New Roman" panose="02020603050405020304" pitchFamily="18" charset="0"/>
                <a:cs typeface="Times New Roman" panose="02020603050405020304" pitchFamily="18" charset="0"/>
              </a:rPr>
              <a:t> nella rilevazione metodica dei valori anch’essa bilanciante.</a:t>
            </a:r>
            <a:endPar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endParaRPr>
          </a:p>
          <a:p>
            <a:pPr marL="0" marR="0" lvl="0" indent="0" algn="l" defTabSz="914400" rtl="0" fontAlgn="auto" hangingPunct="0">
              <a:lnSpc>
                <a:spcPct val="100000"/>
              </a:lnSpc>
              <a:spcBef>
                <a:spcPts val="0"/>
              </a:spcBef>
              <a:spcAft>
                <a:spcPts val="0"/>
              </a:spcAft>
              <a:buSzPct val="100000"/>
              <a:buChar char="•"/>
              <a:tabLst/>
              <a:defRPr sz="1800" b="0" i="0" u="none" strike="noStrike" kern="0" cap="none" spc="0" baseline="0">
                <a:solidFill>
                  <a:srgbClr val="000000"/>
                </a:solidFill>
                <a:uFillTx/>
              </a:defRPr>
            </a:pPr>
            <a:endPar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9133281"/>
      </p:ext>
    </p:extLst>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egnaposto numero diapositiva 4">
            <a:extLst>
              <a:ext uri="{FF2B5EF4-FFF2-40B4-BE49-F238E27FC236}">
                <a16:creationId xmlns:a16="http://schemas.microsoft.com/office/drawing/2014/main" xmlns="" id="{022BBC74-6373-3F86-9C99-9C9ED41EDBC4}"/>
              </a:ext>
            </a:extLst>
          </p:cNvPr>
          <p:cNvSpPr>
            <a:spLocks noGrp="1"/>
          </p:cNvSpPr>
          <p:nvPr>
            <p:ph type="sldNum" sz="quarter" idx="12"/>
          </p:nvPr>
        </p:nvSpPr>
        <p:spPr bwMode="auto">
          <a:xfrm>
            <a:off x="8153400" y="6421438"/>
            <a:ext cx="762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defPPr>
              <a:defRPr lang="it-IT"/>
            </a:defPPr>
            <a:lvl1pPr algn="r" rtl="0" eaLnBrk="1" fontAlgn="base" hangingPunct="1">
              <a:spcBef>
                <a:spcPct val="0"/>
              </a:spcBef>
              <a:spcAft>
                <a:spcPct val="0"/>
              </a:spcAft>
              <a:defRPr sz="1000" kern="1200">
                <a:solidFill>
                  <a:srgbClr val="024559"/>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a:defRPr/>
            </a:pPr>
            <a:fld id="{B910CF10-2286-3749-A728-F47A3EDC4B5C}" type="slidenum">
              <a:rPr lang="it-IT" altLang="it-IT" smtClean="0"/>
              <a:pPr>
                <a:defRPr/>
              </a:pPr>
              <a:t>46</a:t>
            </a:fld>
            <a:endParaRPr lang="it-IT" altLang="it-IT">
              <a:solidFill>
                <a:srgbClr val="024559"/>
              </a:solidFill>
            </a:endParaRPr>
          </a:p>
        </p:txBody>
      </p:sp>
      <p:sp>
        <p:nvSpPr>
          <p:cNvPr id="32771" name="CasellaDiTesto 5">
            <a:extLst>
              <a:ext uri="{FF2B5EF4-FFF2-40B4-BE49-F238E27FC236}">
                <a16:creationId xmlns:a16="http://schemas.microsoft.com/office/drawing/2014/main" xmlns="" id="{69BDF0A1-A33A-F864-0628-AA965F98F651}"/>
              </a:ext>
            </a:extLst>
          </p:cNvPr>
          <p:cNvSpPr txBox="1">
            <a:spLocks noChangeArrowheads="1"/>
          </p:cNvSpPr>
          <p:nvPr/>
        </p:nvSpPr>
        <p:spPr bwMode="auto">
          <a:xfrm>
            <a:off x="291066" y="561305"/>
            <a:ext cx="8243334"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it-IT" altLang="it-IT" sz="2000" b="1" dirty="0">
                <a:latin typeface="Times New Roman" panose="02020603050405020304" pitchFamily="18" charset="0"/>
                <a:cs typeface="Times New Roman" panose="02020603050405020304" pitchFamily="18" charset="0"/>
              </a:rPr>
              <a:t>La logica di predisposizione del Bilancio di esercizio</a:t>
            </a:r>
          </a:p>
          <a:p>
            <a:pPr algn="ctr" eaLnBrk="1" hangingPunct="1"/>
            <a:endParaRPr lang="it-IT" altLang="it-IT" sz="2000" b="1" dirty="0">
              <a:latin typeface="Times New Roman" panose="02020603050405020304" pitchFamily="18" charset="0"/>
              <a:cs typeface="Times New Roman" panose="02020603050405020304" pitchFamily="18" charset="0"/>
            </a:endParaRPr>
          </a:p>
          <a:p>
            <a:pPr marL="342900" indent="-342900" algn="just" eaLnBrk="1" hangingPunct="1">
              <a:buFont typeface="Wingdings" pitchFamily="2" charset="2"/>
              <a:buChar char="v"/>
            </a:pPr>
            <a:r>
              <a:rPr lang="it-IT" altLang="it-IT" sz="2000" dirty="0">
                <a:latin typeface="Times New Roman" panose="02020603050405020304" pitchFamily="18" charset="0"/>
                <a:cs typeface="Times New Roman" panose="02020603050405020304" pitchFamily="18" charset="0"/>
              </a:rPr>
              <a:t>Analisi della logica di costruzione attraverso la natura dei valori che in esso confluiscono.</a:t>
            </a:r>
          </a:p>
          <a:p>
            <a:pPr marL="342900" indent="-342900" algn="just" eaLnBrk="1" hangingPunct="1">
              <a:buFont typeface="Wingdings" pitchFamily="2" charset="2"/>
              <a:buChar char="v"/>
            </a:pPr>
            <a:r>
              <a:rPr lang="it-IT" altLang="it-IT" sz="2000" dirty="0">
                <a:latin typeface="Times New Roman" panose="02020603050405020304" pitchFamily="18" charset="0"/>
                <a:cs typeface="Times New Roman" panose="02020603050405020304" pitchFamily="18" charset="0"/>
              </a:rPr>
              <a:t>Studio dei principi di redazione e della clausola generale di valutazione. </a:t>
            </a:r>
          </a:p>
          <a:p>
            <a:pPr marL="342900" indent="-342900" algn="just" eaLnBrk="1" hangingPunct="1">
              <a:buFont typeface="Wingdings" pitchFamily="2" charset="2"/>
              <a:buChar char="v"/>
            </a:pPr>
            <a:r>
              <a:rPr lang="it-IT" altLang="it-IT" sz="2000" dirty="0">
                <a:latin typeface="Times New Roman" panose="02020603050405020304" pitchFamily="18" charset="0"/>
                <a:cs typeface="Times New Roman" panose="02020603050405020304" pitchFamily="18" charset="0"/>
              </a:rPr>
              <a:t>Esami dei principali criteri di valutazione e Descrizione dei documenti (Conto economico, Stato patrimoniale, Nota integrativa, Rendiconto finanziario, Relazione sulla gestione).</a:t>
            </a:r>
          </a:p>
          <a:p>
            <a:pPr algn="just" eaLnBrk="1" hangingPunct="1"/>
            <a:endParaRPr lang="it-IT" altLang="it-IT" sz="2000" b="1" dirty="0">
              <a:latin typeface="Times New Roman" panose="02020603050405020304" pitchFamily="18" charset="0"/>
              <a:cs typeface="Times New Roman" panose="02020603050405020304" pitchFamily="18" charset="0"/>
            </a:endParaRPr>
          </a:p>
          <a:p>
            <a:pPr algn="just" eaLnBrk="1" hangingPunct="1"/>
            <a:r>
              <a:rPr lang="it-IT" altLang="it-IT" dirty="0">
                <a:latin typeface="Times New Roman" panose="02020603050405020304" pitchFamily="18" charset="0"/>
                <a:cs typeface="Times New Roman" panose="02020603050405020304" pitchFamily="18" charset="0"/>
              </a:rPr>
              <a:t>Il bilancio deve essere analizzato partendo dalla </a:t>
            </a:r>
            <a:r>
              <a:rPr lang="it-IT" altLang="it-IT" b="1" dirty="0">
                <a:latin typeface="Times New Roman" panose="02020603050405020304" pitchFamily="18" charset="0"/>
                <a:cs typeface="Times New Roman" panose="02020603050405020304" pitchFamily="18" charset="0"/>
              </a:rPr>
              <a:t>sua logica di costruzione </a:t>
            </a:r>
            <a:r>
              <a:rPr lang="it-IT" altLang="it-IT" dirty="0">
                <a:latin typeface="Times New Roman" panose="02020603050405020304" pitchFamily="18" charset="0"/>
                <a:cs typeface="Times New Roman" panose="02020603050405020304" pitchFamily="18" charset="0"/>
              </a:rPr>
              <a:t>solo così si può avere conoscenza delle voci e dei valori e delle relazioni che sussistono tra di essi. </a:t>
            </a:r>
          </a:p>
          <a:p>
            <a:pPr algn="just" eaLnBrk="1" hangingPunct="1"/>
            <a:r>
              <a:rPr lang="it-IT" altLang="it-IT" dirty="0">
                <a:latin typeface="Times New Roman" panose="02020603050405020304" pitchFamily="18" charset="0"/>
                <a:cs typeface="Times New Roman" panose="02020603050405020304" pitchFamily="18" charset="0"/>
              </a:rPr>
              <a:t>Occorre esaminare i diversi schemi di bilancio, evidenziando principi e criteri.</a:t>
            </a:r>
          </a:p>
          <a:p>
            <a:pPr algn="just" eaLnBrk="1" hangingPunct="1"/>
            <a:r>
              <a:rPr lang="it-IT" altLang="it-IT" dirty="0">
                <a:latin typeface="Times New Roman" panose="02020603050405020304" pitchFamily="18" charset="0"/>
                <a:cs typeface="Times New Roman" panose="02020603050405020304" pitchFamily="18" charset="0"/>
              </a:rPr>
              <a:t>Utile a riguardo è l’individuazione del quadro normativo di riferimento in continua evoluzione. </a:t>
            </a:r>
          </a:p>
          <a:p>
            <a:pPr algn="just" eaLnBrk="1" hangingPunct="1"/>
            <a:r>
              <a:rPr lang="it-IT" altLang="it-IT" b="1" i="1" dirty="0">
                <a:latin typeface="Times New Roman" panose="02020603050405020304" pitchFamily="18" charset="0"/>
                <a:cs typeface="Times New Roman" panose="02020603050405020304" pitchFamily="18" charset="0"/>
              </a:rPr>
              <a:t>Punto fondamentale nello studio della contabilità e del bilancio</a:t>
            </a:r>
            <a:r>
              <a:rPr lang="it-IT" altLang="it-IT" dirty="0">
                <a:latin typeface="Times New Roman" panose="02020603050405020304" pitchFamily="18" charset="0"/>
                <a:cs typeface="Times New Roman" panose="02020603050405020304" pitchFamily="18" charset="0"/>
              </a:rPr>
              <a:t>: da un lato esiste una metodologia valida e stabile,  utilizzata da moltissimi anni, adatta e precisa nel rilevare gli accadimenti aziendali e dall’altro esiste una normativa in evoluzione che regolamenta la valutazione delle voci espresse nel bilancio di esercizio (codice civile, OIC, IAS/IASB, normativa fiscale). In tale contesto assume rilevanza il processo di armonizzazione contabile (sia in ambito privato che pubblico) e i riflessi che esso sta avendo nel nostro contesto.</a:t>
            </a:r>
          </a:p>
        </p:txBody>
      </p:sp>
    </p:spTree>
    <p:extLst>
      <p:ext uri="{BB962C8B-B14F-4D97-AF65-F5344CB8AC3E}">
        <p14:creationId xmlns:p14="http://schemas.microsoft.com/office/powerpoint/2010/main" val="5909748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54">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D11F9F81-6243-4329-E929-8884F6A87A38}"/>
              </a:ext>
            </a:extLst>
          </p:cNvPr>
          <p:cNvSpPr txBox="1">
            <a:spLocks noGrp="1"/>
          </p:cNvSpPr>
          <p:nvPr>
            <p:ph type="title"/>
          </p:nvPr>
        </p:nvSpPr>
        <p:spPr>
          <a:xfrm>
            <a:off x="1016846" y="785072"/>
            <a:ext cx="7373941" cy="508004"/>
          </a:xfrm>
        </p:spPr>
        <p:txBody>
          <a:bodyPr/>
          <a:lstStyle/>
          <a:p>
            <a:pPr lvl="0"/>
            <a:r>
              <a:rPr lang="it-IT" sz="3200" dirty="0">
                <a:solidFill>
                  <a:srgbClr val="CC6600"/>
                </a:solidFill>
                <a:latin typeface="Times New Roman" panose="02020603050405020304" pitchFamily="18" charset="0"/>
                <a:cs typeface="Times New Roman" panose="02020603050405020304" pitchFamily="18" charset="0"/>
              </a:rPr>
              <a:t>Il concetto di reddito</a:t>
            </a:r>
          </a:p>
        </p:txBody>
      </p:sp>
      <p:sp>
        <p:nvSpPr>
          <p:cNvPr id="3" name="Rectangle 3">
            <a:extLst>
              <a:ext uri="{FF2B5EF4-FFF2-40B4-BE49-F238E27FC236}">
                <a16:creationId xmlns:a16="http://schemas.microsoft.com/office/drawing/2014/main" xmlns="" id="{AAAD0DFF-5CC7-A60F-CE68-F4616734EADF}"/>
              </a:ext>
            </a:extLst>
          </p:cNvPr>
          <p:cNvSpPr/>
          <p:nvPr/>
        </p:nvSpPr>
        <p:spPr>
          <a:xfrm>
            <a:off x="815974" y="1605619"/>
            <a:ext cx="7512052" cy="3416320"/>
          </a:xfrm>
          <a:prstGeom prst="rect">
            <a:avLst/>
          </a:prstGeom>
          <a:noFill/>
          <a:ln>
            <a:noFill/>
            <a:prstDash val="solid"/>
          </a:ln>
        </p:spPr>
        <p:txBody>
          <a:bodyPr vert="horz" wrap="square" lIns="91440" tIns="45720" rIns="91440" bIns="45720" anchor="t" anchorCtr="0" compatLnSpc="1">
            <a:spAutoFit/>
          </a:bodyPr>
          <a:lstStyle/>
          <a:p>
            <a:pPr marL="0" marR="0" lvl="0" indent="0" algn="just"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Il concetto di reddito, che è quindi determinato da due componenti essenziali (costi e ricavi), ha </a:t>
            </a:r>
            <a:r>
              <a:rPr lang="it-IT" sz="2400" b="1"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natura economica</a:t>
            </a: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 esattamente come le grandezze da cui scaturisce.</a:t>
            </a:r>
          </a:p>
          <a:p>
            <a:pPr marL="0" marR="0" lvl="0" indent="0" algn="just"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endParaRPr>
          </a:p>
          <a:p>
            <a:pPr marL="0" marR="0" lvl="0" indent="0" algn="just"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Ai fini del computo del </a:t>
            </a:r>
            <a:r>
              <a:rPr lang="it-IT" sz="2400" b="0" i="0" u="sng" strike="noStrike" kern="1200" cap="none" spc="0" baseline="0" dirty="0">
                <a:solidFill>
                  <a:srgbClr val="000099"/>
                </a:solidFill>
                <a:uFillTx/>
                <a:latin typeface="Times New Roman" panose="02020603050405020304" pitchFamily="18" charset="0"/>
                <a:cs typeface="Times New Roman" panose="02020603050405020304" pitchFamily="18" charset="0"/>
              </a:rPr>
              <a:t>reddito d’esercizio</a:t>
            </a: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 occorre prendere in considerazione soltanto i </a:t>
            </a:r>
            <a:r>
              <a:rPr lang="it-IT" sz="2400" b="0" i="0" u="sng" strike="noStrike" kern="1200" cap="none" spc="0" baseline="0" dirty="0">
                <a:solidFill>
                  <a:srgbClr val="000099"/>
                </a:solidFill>
                <a:uFillTx/>
                <a:latin typeface="Times New Roman" panose="02020603050405020304" pitchFamily="18" charset="0"/>
                <a:cs typeface="Times New Roman" panose="02020603050405020304" pitchFamily="18" charset="0"/>
              </a:rPr>
              <a:t>costi e i ricavi</a:t>
            </a:r>
            <a:r>
              <a:rPr lang="it-IT" sz="2400" b="0" i="0" u="none" strike="noStrike" kern="1200" cap="none" spc="0" baseline="0" dirty="0">
                <a:solidFill>
                  <a:srgbClr val="000099"/>
                </a:solidFill>
                <a:uFillTx/>
                <a:latin typeface="Times New Roman" panose="02020603050405020304" pitchFamily="18" charset="0"/>
                <a:cs typeface="Times New Roman" panose="02020603050405020304" pitchFamily="18" charset="0"/>
              </a:rPr>
              <a:t> generati dalle </a:t>
            </a:r>
            <a:r>
              <a:rPr lang="it-IT" sz="2400" b="0" i="0" u="sng" strike="noStrike" kern="1200" cap="none" spc="0" baseline="0" dirty="0">
                <a:solidFill>
                  <a:srgbClr val="000099"/>
                </a:solidFill>
                <a:uFillTx/>
                <a:latin typeface="Times New Roman" panose="02020603050405020304" pitchFamily="18" charset="0"/>
                <a:cs typeface="Times New Roman" panose="02020603050405020304" pitchFamily="18" charset="0"/>
              </a:rPr>
              <a:t>operazioni riferibili a tale periodo.</a:t>
            </a:r>
          </a:p>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2400" b="0" i="0" u="sng" strike="noStrike" kern="1200" cap="none" spc="0" baseline="0" dirty="0">
              <a:solidFill>
                <a:srgbClr val="000099"/>
              </a:solidFill>
              <a:uFillTx/>
              <a:latin typeface="Times New Roman" panose="02020603050405020304" pitchFamily="18" charset="0"/>
              <a:cs typeface="Times New Roman" panose="02020603050405020304" pitchFamily="18" charset="0"/>
            </a:endParaRPr>
          </a:p>
        </p:txBody>
      </p:sp>
    </p:spTree>
  </p:cSld>
  <p:clrMapOvr>
    <a:masterClrMapping/>
  </p:clrMapOvr>
  <p:transition>
    <p:wipe dir="r"/>
  </p:transition>
</p:sld>
</file>

<file path=ppt/slides/slide48.xml><?xml version="1.0" encoding="utf-8"?>
<p:sld xmlns:a="http://schemas.openxmlformats.org/drawingml/2006/main" xmlns:r="http://schemas.openxmlformats.org/officeDocument/2006/relationships" xmlns:p="http://schemas.openxmlformats.org/presentationml/2006/main">
  <p:cSld name="Slide58">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C0B73E2F-8441-C71E-F53C-63B3AA4D2615}"/>
              </a:ext>
            </a:extLst>
          </p:cNvPr>
          <p:cNvSpPr txBox="1">
            <a:spLocks noGrp="1"/>
          </p:cNvSpPr>
          <p:nvPr>
            <p:ph type="title"/>
          </p:nvPr>
        </p:nvSpPr>
        <p:spPr>
          <a:xfrm>
            <a:off x="1475658" y="620685"/>
            <a:ext cx="5405439" cy="787398"/>
          </a:xfrm>
        </p:spPr>
        <p:txBody>
          <a:bodyPr/>
          <a:lstStyle/>
          <a:p>
            <a:pPr lvl="0"/>
            <a:r>
              <a:rPr lang="it-IT" sz="3600" dirty="0">
                <a:solidFill>
                  <a:srgbClr val="CC6600"/>
                </a:solidFill>
                <a:latin typeface="Times New Roman" panose="02020603050405020304" pitchFamily="18" charset="0"/>
                <a:cs typeface="Times New Roman" panose="02020603050405020304" pitchFamily="18" charset="0"/>
              </a:rPr>
              <a:t>Il concetto di patrimonio</a:t>
            </a:r>
          </a:p>
        </p:txBody>
      </p:sp>
      <p:sp>
        <p:nvSpPr>
          <p:cNvPr id="3" name="Rectangle 3">
            <a:extLst>
              <a:ext uri="{FF2B5EF4-FFF2-40B4-BE49-F238E27FC236}">
                <a16:creationId xmlns:a16="http://schemas.microsoft.com/office/drawing/2014/main" xmlns="" id="{F74C69A3-9EF0-270F-0357-A2127DF06948}"/>
              </a:ext>
            </a:extLst>
          </p:cNvPr>
          <p:cNvSpPr txBox="1">
            <a:spLocks noGrp="1"/>
          </p:cNvSpPr>
          <p:nvPr>
            <p:ph idx="1"/>
          </p:nvPr>
        </p:nvSpPr>
        <p:spPr>
          <a:xfrm>
            <a:off x="796763" y="1752272"/>
            <a:ext cx="7291389" cy="3663945"/>
          </a:xfrm>
        </p:spPr>
        <p:txBody>
          <a:bodyPr/>
          <a:lstStyle/>
          <a:p>
            <a:pPr lvl="0">
              <a:lnSpc>
                <a:spcPct val="90000"/>
              </a:lnSpc>
            </a:pPr>
            <a:r>
              <a:rPr lang="it-IT" dirty="0">
                <a:solidFill>
                  <a:srgbClr val="000099"/>
                </a:solidFill>
                <a:latin typeface="Times New Roman" panose="02020603050405020304" pitchFamily="18" charset="0"/>
                <a:cs typeface="Times New Roman" panose="02020603050405020304" pitchFamily="18" charset="0"/>
              </a:rPr>
              <a:t>L’insieme di tutte le risorse (attive e passive) che l’azienda possiede e che può utilizzare, in modo coordinato e sinergico, per lo svolgimento della propria attività d’impresa viene definito “patrimonio”. </a:t>
            </a:r>
          </a:p>
          <a:p>
            <a:pPr lvl="0">
              <a:lnSpc>
                <a:spcPct val="90000"/>
              </a:lnSpc>
            </a:pPr>
            <a:r>
              <a:rPr lang="it-IT" dirty="0">
                <a:solidFill>
                  <a:srgbClr val="000099"/>
                </a:solidFill>
                <a:latin typeface="Times New Roman" panose="02020603050405020304" pitchFamily="18" charset="0"/>
                <a:cs typeface="Times New Roman" panose="02020603050405020304" pitchFamily="18" charset="0"/>
              </a:rPr>
              <a:t>Il patrimonio è allora un coacervo composto da elementi del tutto eterogenei (denaro, beni materiali, beni immateriali, crediti, debiti, ecc.), la cui rappresentazione non appare agevole, dato che ciascuno degli elementi che lo compongono può essere espresso secondo parametri rappresentativi differenti. </a:t>
            </a:r>
            <a:br>
              <a:rPr lang="it-IT" dirty="0">
                <a:solidFill>
                  <a:srgbClr val="000099"/>
                </a:solidFill>
                <a:latin typeface="Times New Roman" panose="02020603050405020304" pitchFamily="18" charset="0"/>
                <a:cs typeface="Times New Roman" panose="02020603050405020304" pitchFamily="18" charset="0"/>
              </a:rPr>
            </a:br>
            <a:endParaRPr lang="it-IT" dirty="0">
              <a:solidFill>
                <a:srgbClr val="000099"/>
              </a:solidFill>
              <a:latin typeface="Times New Roman" panose="02020603050405020304" pitchFamily="18" charset="0"/>
              <a:cs typeface="Times New Roman" panose="02020603050405020304" pitchFamily="18" charset="0"/>
            </a:endParaRPr>
          </a:p>
        </p:txBody>
      </p:sp>
    </p:spTree>
  </p:cSld>
  <p:clrMapOvr>
    <a:masterClrMapping/>
  </p:clrMapOvr>
  <p:transition>
    <p:wipe dir="r"/>
  </p:transition>
</p:sld>
</file>

<file path=ppt/slides/slide49.xml><?xml version="1.0" encoding="utf-8"?>
<p:sld xmlns:a="http://schemas.openxmlformats.org/drawingml/2006/main" xmlns:r="http://schemas.openxmlformats.org/officeDocument/2006/relationships" xmlns:p="http://schemas.openxmlformats.org/presentationml/2006/main">
  <p:cSld name="Slide59">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C1D26DD8-E080-DFF5-2257-7B9D250CCCE5}"/>
              </a:ext>
            </a:extLst>
          </p:cNvPr>
          <p:cNvSpPr txBox="1">
            <a:spLocks noGrp="1"/>
          </p:cNvSpPr>
          <p:nvPr>
            <p:ph type="title"/>
          </p:nvPr>
        </p:nvSpPr>
        <p:spPr>
          <a:xfrm>
            <a:off x="1115613" y="589862"/>
            <a:ext cx="5938835" cy="787398"/>
          </a:xfrm>
        </p:spPr>
        <p:txBody>
          <a:bodyPr/>
          <a:lstStyle/>
          <a:p>
            <a:pPr lvl="0"/>
            <a:r>
              <a:rPr lang="it-IT" dirty="0">
                <a:solidFill>
                  <a:srgbClr val="CC6600"/>
                </a:solidFill>
                <a:latin typeface="Times New Roman" panose="02020603050405020304" pitchFamily="18" charset="0"/>
                <a:cs typeface="Times New Roman" panose="02020603050405020304" pitchFamily="18" charset="0"/>
              </a:rPr>
              <a:t>Il Capitale</a:t>
            </a:r>
          </a:p>
        </p:txBody>
      </p:sp>
      <p:sp>
        <p:nvSpPr>
          <p:cNvPr id="3" name="Rectangle 3">
            <a:extLst>
              <a:ext uri="{FF2B5EF4-FFF2-40B4-BE49-F238E27FC236}">
                <a16:creationId xmlns:a16="http://schemas.microsoft.com/office/drawing/2014/main" xmlns="" id="{8B17928C-916A-DB99-64E1-52788AA7BA21}"/>
              </a:ext>
            </a:extLst>
          </p:cNvPr>
          <p:cNvSpPr txBox="1">
            <a:spLocks noGrp="1"/>
          </p:cNvSpPr>
          <p:nvPr>
            <p:ph idx="1"/>
          </p:nvPr>
        </p:nvSpPr>
        <p:spPr>
          <a:xfrm>
            <a:off x="971595" y="1988838"/>
            <a:ext cx="7291389" cy="3663945"/>
          </a:xfrm>
        </p:spPr>
        <p:txBody>
          <a:bodyPr/>
          <a:lstStyle/>
          <a:p>
            <a:pPr lvl="0">
              <a:lnSpc>
                <a:spcPct val="80000"/>
              </a:lnSpc>
              <a:buNone/>
            </a:pPr>
            <a:r>
              <a:rPr lang="it-IT" dirty="0">
                <a:solidFill>
                  <a:srgbClr val="000099"/>
                </a:solidFill>
                <a:latin typeface="Times New Roman" panose="02020603050405020304" pitchFamily="18" charset="0"/>
                <a:cs typeface="Times New Roman" panose="02020603050405020304" pitchFamily="18" charset="0"/>
              </a:rPr>
              <a:t>La definizione del concetto di Capitale parte dalla considerazione che esso è l’espressione del PATRIMONIO aziendale secondo un </a:t>
            </a:r>
            <a:r>
              <a:rPr lang="it-IT" i="1" dirty="0">
                <a:solidFill>
                  <a:srgbClr val="000099"/>
                </a:solidFill>
                <a:latin typeface="Times New Roman" panose="02020603050405020304" pitchFamily="18" charset="0"/>
                <a:cs typeface="Times New Roman" panose="02020603050405020304" pitchFamily="18" charset="0"/>
              </a:rPr>
              <a:t>parametro monetario</a:t>
            </a:r>
            <a:endParaRPr lang="it-IT" dirty="0">
              <a:solidFill>
                <a:srgbClr val="000099"/>
              </a:solidFill>
              <a:latin typeface="Times New Roman" panose="02020603050405020304" pitchFamily="18" charset="0"/>
              <a:cs typeface="Times New Roman" panose="02020603050405020304" pitchFamily="18" charset="0"/>
            </a:endParaRPr>
          </a:p>
          <a:p>
            <a:pPr lvl="0">
              <a:lnSpc>
                <a:spcPct val="80000"/>
              </a:lnSpc>
            </a:pPr>
            <a:endParaRPr lang="it-IT" dirty="0">
              <a:solidFill>
                <a:srgbClr val="000099"/>
              </a:solidFill>
              <a:latin typeface="Times New Roman" panose="02020603050405020304" pitchFamily="18" charset="0"/>
              <a:cs typeface="Times New Roman" panose="02020603050405020304" pitchFamily="18" charset="0"/>
            </a:endParaRPr>
          </a:p>
          <a:p>
            <a:pPr lvl="0">
              <a:lnSpc>
                <a:spcPct val="80000"/>
              </a:lnSpc>
              <a:buNone/>
            </a:pPr>
            <a:r>
              <a:rPr lang="it-IT" dirty="0">
                <a:solidFill>
                  <a:srgbClr val="000099"/>
                </a:solidFill>
                <a:latin typeface="Times New Roman" panose="02020603050405020304" pitchFamily="18" charset="0"/>
                <a:cs typeface="Times New Roman" panose="02020603050405020304" pitchFamily="18" charset="0"/>
              </a:rPr>
              <a:t>La scelta del </a:t>
            </a:r>
            <a:r>
              <a:rPr lang="it-IT" i="1" dirty="0">
                <a:solidFill>
                  <a:srgbClr val="000099"/>
                </a:solidFill>
                <a:latin typeface="Times New Roman" panose="02020603050405020304" pitchFamily="18" charset="0"/>
                <a:cs typeface="Times New Roman" panose="02020603050405020304" pitchFamily="18" charset="0"/>
              </a:rPr>
              <a:t>parametro monetario</a:t>
            </a:r>
            <a:r>
              <a:rPr lang="it-IT" dirty="0">
                <a:solidFill>
                  <a:srgbClr val="000099"/>
                </a:solidFill>
                <a:latin typeface="Times New Roman" panose="02020603050405020304" pitchFamily="18" charset="0"/>
                <a:cs typeface="Times New Roman" panose="02020603050405020304" pitchFamily="18" charset="0"/>
              </a:rPr>
              <a:t> è una scelta di omogeneità dato che le essenze che lo compongono  sono diverse (materiali, immateriali…) e potrebbero essere espresse ciascuna secondo parametri rappresentativi diversi.</a:t>
            </a: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488218" y="716096"/>
            <a:ext cx="7704856" cy="474917"/>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381000" indent="-381000" algn="ctr">
              <a:lnSpc>
                <a:spcPct val="90000"/>
              </a:lnSpc>
              <a:buFont typeface="Wingdings" pitchFamily="2" charset="2"/>
              <a:buNone/>
            </a:pPr>
            <a:r>
              <a:rPr lang="it-IT" altLang="it-IT" sz="2800" b="1" i="1" dirty="0">
                <a:solidFill>
                  <a:srgbClr val="232A8D"/>
                </a:solidFill>
                <a:latin typeface="Times New Roman" panose="02020603050405020304" pitchFamily="18" charset="0"/>
                <a:cs typeface="Times New Roman" panose="02020603050405020304" pitchFamily="18" charset="0"/>
              </a:rPr>
              <a:t>Verso la contabilità </a:t>
            </a:r>
            <a:r>
              <a:rPr lang="it-IT" altLang="it-IT" sz="2800" b="1" i="1" dirty="0" err="1">
                <a:solidFill>
                  <a:srgbClr val="232A8D"/>
                </a:solidFill>
                <a:latin typeface="Times New Roman" panose="02020603050405020304" pitchFamily="18" charset="0"/>
                <a:cs typeface="Times New Roman" panose="02020603050405020304" pitchFamily="18" charset="0"/>
              </a:rPr>
              <a:t>accrual</a:t>
            </a:r>
            <a:r>
              <a:rPr lang="it-IT" altLang="it-IT" sz="2800" b="1" i="1" dirty="0">
                <a:solidFill>
                  <a:srgbClr val="232A8D"/>
                </a:solidFill>
                <a:latin typeface="Times New Roman" panose="02020603050405020304" pitchFamily="18" charset="0"/>
                <a:cs typeface="Times New Roman" panose="02020603050405020304" pitchFamily="18" charset="0"/>
              </a:rPr>
              <a:t> </a:t>
            </a:r>
          </a:p>
        </p:txBody>
      </p:sp>
      <p:sp>
        <p:nvSpPr>
          <p:cNvPr id="2" name="Rettangolo 1"/>
          <p:cNvSpPr/>
          <p:nvPr/>
        </p:nvSpPr>
        <p:spPr>
          <a:xfrm>
            <a:off x="295981" y="1716571"/>
            <a:ext cx="5663765" cy="2554545"/>
          </a:xfrm>
          <a:prstGeom prst="rect">
            <a:avLst/>
          </a:prstGeom>
        </p:spPr>
        <p:txBody>
          <a:bodyPr wrap="square">
            <a:spAutoFit/>
          </a:bodyPr>
          <a:lstStyle/>
          <a:p>
            <a:pPr algn="ctr"/>
            <a:r>
              <a:rPr lang="it-IT" sz="2000" i="1" dirty="0">
                <a:solidFill>
                  <a:srgbClr val="334155"/>
                </a:solidFill>
                <a:latin typeface="Times New Roman" panose="02020603050405020304" pitchFamily="18" charset="0"/>
                <a:cs typeface="Times New Roman" panose="02020603050405020304" pitchFamily="18" charset="0"/>
              </a:rPr>
              <a:t>Il PNRR prevede tra le «Riforme abilitanti» lo sviluppo ulteriore di un sistema contabile pubblico che è stato già oggetto della riforma sulla “contabilità armonizzata” Si prevede a tal fine l’implementazione di </a:t>
            </a:r>
            <a:r>
              <a:rPr lang="it-IT" sz="2000" b="1" i="1" dirty="0">
                <a:solidFill>
                  <a:srgbClr val="334155"/>
                </a:solidFill>
                <a:latin typeface="Times New Roman" panose="02020603050405020304" pitchFamily="18" charset="0"/>
                <a:cs typeface="Times New Roman" panose="02020603050405020304" pitchFamily="18" charset="0"/>
              </a:rPr>
              <a:t>un sistema unico di contabilità economico-patrimoniale secondo le logiche ACCRUAL</a:t>
            </a:r>
            <a:r>
              <a:rPr lang="it-IT" sz="2000" i="1" dirty="0">
                <a:solidFill>
                  <a:srgbClr val="334155"/>
                </a:solidFill>
                <a:latin typeface="Times New Roman" panose="02020603050405020304" pitchFamily="18" charset="0"/>
                <a:cs typeface="Times New Roman" panose="02020603050405020304" pitchFamily="18" charset="0"/>
              </a:rPr>
              <a:t>, da applicare alle Pubbliche Amministrazioni italiane entro l’anno 2026.</a:t>
            </a:r>
            <a:endParaRPr lang="it-IT" sz="2000" dirty="0">
              <a:latin typeface="Times New Roman" panose="02020603050405020304" pitchFamily="18" charset="0"/>
              <a:cs typeface="Times New Roman" panose="02020603050405020304" pitchFamily="18" charset="0"/>
            </a:endParaRPr>
          </a:p>
        </p:txBody>
      </p:sp>
      <p:pic>
        <p:nvPicPr>
          <p:cNvPr id="4098" name="Picture 2" descr="In consultazione pubblica il primo passo verso la nuova contabilità &quot;accrual&quot;  di tutte le Pubbliche Amministrazioni | Bilancio e Contabilità">
            <a:extLst>
              <a:ext uri="{FF2B5EF4-FFF2-40B4-BE49-F238E27FC236}">
                <a16:creationId xmlns:a16="http://schemas.microsoft.com/office/drawing/2014/main" xmlns="" id="{C10847C4-C82E-654D-8ACB-AD8E844F68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4530" y="1903857"/>
            <a:ext cx="2397401" cy="171242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a:extLst>
              <a:ext uri="{FF2B5EF4-FFF2-40B4-BE49-F238E27FC236}">
                <a16:creationId xmlns:a16="http://schemas.microsoft.com/office/drawing/2014/main" xmlns="" id="{012598C2-A5B0-6D62-1AD2-E8F769D44C9C}"/>
              </a:ext>
            </a:extLst>
          </p:cNvPr>
          <p:cNvSpPr txBox="1">
            <a:spLocks noChangeArrowheads="1"/>
          </p:cNvSpPr>
          <p:nvPr/>
        </p:nvSpPr>
        <p:spPr bwMode="auto">
          <a:xfrm>
            <a:off x="2203751" y="4605050"/>
            <a:ext cx="4736497" cy="1994053"/>
          </a:xfrm>
          <a:prstGeom prst="rect">
            <a:avLst/>
          </a:prstGeom>
          <a:solidFill>
            <a:schemeClr val="accent5">
              <a:lumMod val="20000"/>
              <a:lumOff val="80000"/>
            </a:schemeClr>
          </a:solid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285750" indent="-285750" algn="just">
              <a:buFont typeface="Wingdings" pitchFamily="2" charset="2"/>
              <a:buChar char="Ø"/>
            </a:pPr>
            <a:r>
              <a:rPr lang="it-IT" sz="1600" b="0" i="0" dirty="0">
                <a:solidFill>
                  <a:srgbClr val="191919"/>
                </a:solidFill>
                <a:effectLst/>
                <a:latin typeface="Times New Roman" panose="02020603050405020304" pitchFamily="18" charset="0"/>
                <a:cs typeface="Times New Roman" panose="02020603050405020304" pitchFamily="18" charset="0"/>
              </a:rPr>
              <a:t>Gli standard contabili italiani (ITAS) in conformità agli IPSAS/EPSAS sono le regole principali di contabilizzazione a base </a:t>
            </a:r>
            <a:r>
              <a:rPr lang="it-IT" sz="1600" b="0" i="0" dirty="0" err="1">
                <a:solidFill>
                  <a:srgbClr val="191919"/>
                </a:solidFill>
                <a:effectLst/>
                <a:latin typeface="Times New Roman" panose="02020603050405020304" pitchFamily="18" charset="0"/>
                <a:cs typeface="Times New Roman" panose="02020603050405020304" pitchFamily="18" charset="0"/>
              </a:rPr>
              <a:t>accrual</a:t>
            </a:r>
            <a:r>
              <a:rPr lang="it-IT" sz="1600" b="0" i="0" dirty="0">
                <a:solidFill>
                  <a:srgbClr val="191919"/>
                </a:solidFill>
                <a:effectLst/>
                <a:latin typeface="Times New Roman" panose="02020603050405020304" pitchFamily="18" charset="0"/>
                <a:cs typeface="Times New Roman" panose="02020603050405020304" pitchFamily="18" charset="0"/>
              </a:rPr>
              <a:t> adottate per la Riforma 1.15 del PNRR. Gli standard contabili, insieme al Quadro Concettuale e alle Linee guida, rappresentano un corpus unico di regole per la rendicontazione e per la redazione del bilancio di esercizio delle amministrazioni pubbliche.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name="Slide69">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E4AB2B42-F2B3-E4D3-14FE-5F7F8A9091FC}"/>
              </a:ext>
            </a:extLst>
          </p:cNvPr>
          <p:cNvSpPr txBox="1">
            <a:spLocks noGrp="1"/>
          </p:cNvSpPr>
          <p:nvPr>
            <p:ph type="title"/>
          </p:nvPr>
        </p:nvSpPr>
        <p:spPr>
          <a:xfrm>
            <a:off x="1979712" y="188640"/>
            <a:ext cx="5105396" cy="1143000"/>
          </a:xfrm>
        </p:spPr>
        <p:txBody>
          <a:bodyPr/>
          <a:lstStyle/>
          <a:p>
            <a:pPr lvl="0"/>
            <a:r>
              <a:rPr lang="it-IT" sz="2800" dirty="0">
                <a:solidFill>
                  <a:srgbClr val="CC6600"/>
                </a:solidFill>
                <a:latin typeface="Times New Roman" panose="02020603050405020304" pitchFamily="18" charset="0"/>
                <a:cs typeface="Times New Roman" panose="02020603050405020304" pitchFamily="18" charset="0"/>
              </a:rPr>
              <a:t>Le componenti del capitale </a:t>
            </a:r>
          </a:p>
        </p:txBody>
      </p:sp>
      <p:sp>
        <p:nvSpPr>
          <p:cNvPr id="3" name="Rectangle 3">
            <a:extLst>
              <a:ext uri="{FF2B5EF4-FFF2-40B4-BE49-F238E27FC236}">
                <a16:creationId xmlns:a16="http://schemas.microsoft.com/office/drawing/2014/main" xmlns="" id="{0836183B-9D8D-28F1-AE58-3E2FA4F3EC3F}"/>
              </a:ext>
            </a:extLst>
          </p:cNvPr>
          <p:cNvSpPr txBox="1">
            <a:spLocks noGrp="1"/>
          </p:cNvSpPr>
          <p:nvPr>
            <p:ph idx="1"/>
          </p:nvPr>
        </p:nvSpPr>
        <p:spPr>
          <a:xfrm>
            <a:off x="495298" y="1331640"/>
            <a:ext cx="8153403" cy="4419596"/>
          </a:xfrm>
        </p:spPr>
        <p:txBody>
          <a:bodyPr/>
          <a:lstStyle/>
          <a:p>
            <a:pPr lvl="0">
              <a:lnSpc>
                <a:spcPct val="90000"/>
              </a:lnSpc>
              <a:spcBef>
                <a:spcPts val="700"/>
              </a:spcBef>
              <a:buNone/>
            </a:pPr>
            <a:r>
              <a:rPr lang="it-IT" dirty="0">
                <a:solidFill>
                  <a:srgbClr val="000099"/>
                </a:solidFill>
                <a:latin typeface="Times New Roman" panose="02020603050405020304" pitchFamily="18" charset="0"/>
                <a:cs typeface="Times New Roman" panose="02020603050405020304" pitchFamily="18" charset="0"/>
              </a:rPr>
              <a:t>	Le componenti del capitale si distinguono in:</a:t>
            </a:r>
          </a:p>
          <a:p>
            <a:pPr lvl="1">
              <a:lnSpc>
                <a:spcPct val="90000"/>
              </a:lnSpc>
              <a:spcBef>
                <a:spcPts val="700"/>
              </a:spcBef>
            </a:pPr>
            <a:r>
              <a:rPr lang="it-IT" sz="2400" dirty="0">
                <a:solidFill>
                  <a:srgbClr val="000099"/>
                </a:solidFill>
                <a:latin typeface="Times New Roman" panose="02020603050405020304" pitchFamily="18" charset="0"/>
                <a:cs typeface="Times New Roman" panose="02020603050405020304" pitchFamily="18" charset="0"/>
              </a:rPr>
              <a:t>Elementi attivi (</a:t>
            </a:r>
            <a:r>
              <a:rPr lang="it-IT" sz="2400" b="1" i="1" dirty="0">
                <a:solidFill>
                  <a:srgbClr val="000099"/>
                </a:solidFill>
                <a:latin typeface="Times New Roman" panose="02020603050405020304" pitchFamily="18" charset="0"/>
                <a:cs typeface="Times New Roman" panose="02020603050405020304" pitchFamily="18" charset="0"/>
              </a:rPr>
              <a:t>Attività</a:t>
            </a:r>
            <a:r>
              <a:rPr lang="it-IT" sz="2400" dirty="0">
                <a:solidFill>
                  <a:srgbClr val="000099"/>
                </a:solidFill>
                <a:latin typeface="Times New Roman" panose="02020603050405020304" pitchFamily="18" charset="0"/>
                <a:cs typeface="Times New Roman" panose="02020603050405020304" pitchFamily="18" charset="0"/>
              </a:rPr>
              <a:t>) </a:t>
            </a:r>
          </a:p>
          <a:p>
            <a:pPr lvl="1">
              <a:lnSpc>
                <a:spcPct val="90000"/>
              </a:lnSpc>
              <a:spcBef>
                <a:spcPts val="700"/>
              </a:spcBef>
            </a:pPr>
            <a:r>
              <a:rPr lang="it-IT" sz="2400" dirty="0">
                <a:solidFill>
                  <a:srgbClr val="000099"/>
                </a:solidFill>
                <a:latin typeface="Times New Roman" panose="02020603050405020304" pitchFamily="18" charset="0"/>
                <a:cs typeface="Times New Roman" panose="02020603050405020304" pitchFamily="18" charset="0"/>
              </a:rPr>
              <a:t>Elementi passivi (</a:t>
            </a:r>
            <a:r>
              <a:rPr lang="it-IT" sz="2400" b="1" i="1" dirty="0">
                <a:solidFill>
                  <a:srgbClr val="000099"/>
                </a:solidFill>
                <a:latin typeface="Times New Roman" panose="02020603050405020304" pitchFamily="18" charset="0"/>
                <a:cs typeface="Times New Roman" panose="02020603050405020304" pitchFamily="18" charset="0"/>
              </a:rPr>
              <a:t>Passività</a:t>
            </a:r>
            <a:r>
              <a:rPr lang="it-IT" sz="2400" dirty="0">
                <a:solidFill>
                  <a:srgbClr val="000099"/>
                </a:solidFill>
                <a:latin typeface="Times New Roman" panose="02020603050405020304" pitchFamily="18" charset="0"/>
                <a:cs typeface="Times New Roman" panose="02020603050405020304" pitchFamily="18" charset="0"/>
              </a:rPr>
              <a:t>)</a:t>
            </a:r>
          </a:p>
          <a:p>
            <a:pPr lvl="0">
              <a:lnSpc>
                <a:spcPct val="90000"/>
              </a:lnSpc>
              <a:spcBef>
                <a:spcPts val="700"/>
              </a:spcBef>
              <a:buNone/>
            </a:pPr>
            <a:endParaRPr lang="it-IT" dirty="0">
              <a:solidFill>
                <a:srgbClr val="000099"/>
              </a:solidFill>
              <a:latin typeface="Times New Roman" panose="02020603050405020304" pitchFamily="18" charset="0"/>
              <a:cs typeface="Times New Roman" panose="02020603050405020304" pitchFamily="18" charset="0"/>
            </a:endParaRPr>
          </a:p>
          <a:p>
            <a:pPr lvl="0" algn="ctr">
              <a:lnSpc>
                <a:spcPct val="90000"/>
              </a:lnSpc>
              <a:spcBef>
                <a:spcPts val="700"/>
              </a:spcBef>
            </a:pPr>
            <a:r>
              <a:rPr lang="it-IT" dirty="0">
                <a:solidFill>
                  <a:srgbClr val="000099"/>
                </a:solidFill>
                <a:latin typeface="Times New Roman" panose="02020603050405020304" pitchFamily="18" charset="0"/>
                <a:cs typeface="Times New Roman" panose="02020603050405020304" pitchFamily="18" charset="0"/>
              </a:rPr>
              <a:t>Gli elementi del capitale hanno natura </a:t>
            </a:r>
            <a:r>
              <a:rPr lang="it-IT" i="1" dirty="0">
                <a:solidFill>
                  <a:srgbClr val="000099"/>
                </a:solidFill>
                <a:latin typeface="Times New Roman" panose="02020603050405020304" pitchFamily="18" charset="0"/>
                <a:cs typeface="Times New Roman" panose="02020603050405020304" pitchFamily="18" charset="0"/>
              </a:rPr>
              <a:t>finanziaria</a:t>
            </a:r>
            <a:r>
              <a:rPr lang="it-IT" dirty="0">
                <a:solidFill>
                  <a:srgbClr val="000099"/>
                </a:solidFill>
                <a:latin typeface="Times New Roman" panose="02020603050405020304" pitchFamily="18" charset="0"/>
                <a:cs typeface="Times New Roman" panose="02020603050405020304" pitchFamily="18" charset="0"/>
              </a:rPr>
              <a:t> ed in parte natura </a:t>
            </a:r>
            <a:r>
              <a:rPr lang="it-IT" i="1" dirty="0">
                <a:solidFill>
                  <a:srgbClr val="000099"/>
                </a:solidFill>
                <a:latin typeface="Times New Roman" panose="02020603050405020304" pitchFamily="18" charset="0"/>
                <a:cs typeface="Times New Roman" panose="02020603050405020304" pitchFamily="18" charset="0"/>
              </a:rPr>
              <a:t>economica</a:t>
            </a:r>
            <a:r>
              <a:rPr lang="it-IT" dirty="0">
                <a:solidFill>
                  <a:srgbClr val="000099"/>
                </a:solidFill>
                <a:latin typeface="Times New Roman" panose="02020603050405020304" pitchFamily="18" charset="0"/>
                <a:cs typeface="Times New Roman" panose="02020603050405020304" pitchFamily="18" charset="0"/>
              </a:rPr>
              <a:t> (quali per esempio i costi e ricavi da attribuire a futuri esercizi).</a:t>
            </a:r>
          </a:p>
        </p:txBody>
      </p:sp>
      <p:pic>
        <p:nvPicPr>
          <p:cNvPr id="5" name="Immagine 4">
            <a:extLst>
              <a:ext uri="{FF2B5EF4-FFF2-40B4-BE49-F238E27FC236}">
                <a16:creationId xmlns:a16="http://schemas.microsoft.com/office/drawing/2014/main" xmlns="" id="{52AFACF5-9DE8-7CFD-6E1A-614920F63719}"/>
              </a:ext>
            </a:extLst>
          </p:cNvPr>
          <p:cNvPicPr>
            <a:picLocks noChangeAspect="1"/>
          </p:cNvPicPr>
          <p:nvPr/>
        </p:nvPicPr>
        <p:blipFill>
          <a:blip r:embed="rId2"/>
          <a:stretch>
            <a:fillRect/>
          </a:stretch>
        </p:blipFill>
        <p:spPr>
          <a:xfrm>
            <a:off x="2451092" y="4327036"/>
            <a:ext cx="3893199" cy="2342324"/>
          </a:xfrm>
          <a:prstGeom prst="rect">
            <a:avLst/>
          </a:prstGeom>
        </p:spPr>
      </p:pic>
    </p:spTree>
  </p:cSld>
  <p:clrMapOvr>
    <a:masterClrMapping/>
  </p:clrMapOvr>
  <p:transition>
    <p:wipe dir="r"/>
  </p:transition>
</p:sld>
</file>

<file path=ppt/slides/slide51.xml><?xml version="1.0" encoding="utf-8"?>
<p:sld xmlns:a="http://schemas.openxmlformats.org/drawingml/2006/main" xmlns:r="http://schemas.openxmlformats.org/officeDocument/2006/relationships" xmlns:p="http://schemas.openxmlformats.org/presentationml/2006/main">
  <p:cSld name="Slide77">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xmlns="" id="{ED9EA868-7678-C96B-648D-C6501EA9306E}"/>
              </a:ext>
            </a:extLst>
          </p:cNvPr>
          <p:cNvSpPr txBox="1">
            <a:spLocks noGrp="1"/>
          </p:cNvSpPr>
          <p:nvPr>
            <p:ph type="title"/>
          </p:nvPr>
        </p:nvSpPr>
        <p:spPr>
          <a:xfrm>
            <a:off x="1452083" y="372438"/>
            <a:ext cx="6476996" cy="1143000"/>
          </a:xfrm>
        </p:spPr>
        <p:txBody>
          <a:bodyPr/>
          <a:lstStyle/>
          <a:p>
            <a:pPr lvl="0"/>
            <a:r>
              <a:rPr lang="it-IT" sz="3200" b="1" dirty="0">
                <a:solidFill>
                  <a:srgbClr val="CC6600"/>
                </a:solidFill>
                <a:latin typeface="Times New Roman" panose="02020603050405020304" pitchFamily="18" charset="0"/>
                <a:cs typeface="Times New Roman" panose="02020603050405020304" pitchFamily="18" charset="0"/>
              </a:rPr>
              <a:t>Il concetto di equilibrio aziendale</a:t>
            </a:r>
          </a:p>
        </p:txBody>
      </p:sp>
      <p:sp>
        <p:nvSpPr>
          <p:cNvPr id="3" name="Rectangle 3">
            <a:extLst>
              <a:ext uri="{FF2B5EF4-FFF2-40B4-BE49-F238E27FC236}">
                <a16:creationId xmlns:a16="http://schemas.microsoft.com/office/drawing/2014/main" xmlns="" id="{DD83D0A8-77C6-CEA5-5394-8AF1EA0F8B59}"/>
              </a:ext>
            </a:extLst>
          </p:cNvPr>
          <p:cNvSpPr txBox="1">
            <a:spLocks noGrp="1"/>
          </p:cNvSpPr>
          <p:nvPr>
            <p:ph idx="1"/>
          </p:nvPr>
        </p:nvSpPr>
        <p:spPr>
          <a:xfrm>
            <a:off x="926305" y="2019400"/>
            <a:ext cx="7291389" cy="3352803"/>
          </a:xfrm>
        </p:spPr>
        <p:txBody>
          <a:bodyPr/>
          <a:lstStyle/>
          <a:p>
            <a:pPr lvl="0" algn="ctr">
              <a:lnSpc>
                <a:spcPct val="70000"/>
              </a:lnSpc>
            </a:pPr>
            <a:r>
              <a:rPr lang="it-IT" sz="2600" dirty="0">
                <a:solidFill>
                  <a:srgbClr val="000099"/>
                </a:solidFill>
                <a:latin typeface="Times New Roman" panose="02020603050405020304" pitchFamily="18" charset="0"/>
                <a:cs typeface="Times New Roman" panose="02020603050405020304" pitchFamily="18" charset="0"/>
              </a:rPr>
              <a:t>Le dimensioni dell’</a:t>
            </a:r>
            <a:r>
              <a:rPr lang="it-IT" sz="2600" i="1" dirty="0">
                <a:solidFill>
                  <a:srgbClr val="000099"/>
                </a:solidFill>
                <a:latin typeface="Times New Roman" panose="02020603050405020304" pitchFamily="18" charset="0"/>
                <a:cs typeface="Times New Roman" panose="02020603050405020304" pitchFamily="18" charset="0"/>
              </a:rPr>
              <a:t>equilibrio aziendale</a:t>
            </a:r>
            <a:r>
              <a:rPr lang="it-IT" sz="2600" dirty="0">
                <a:solidFill>
                  <a:srgbClr val="000099"/>
                </a:solidFill>
                <a:latin typeface="Times New Roman" panose="02020603050405020304" pitchFamily="18" charset="0"/>
                <a:cs typeface="Times New Roman" panose="02020603050405020304" pitchFamily="18" charset="0"/>
              </a:rPr>
              <a:t> sono essenzialmente tre:</a:t>
            </a:r>
          </a:p>
          <a:p>
            <a:pPr lvl="0">
              <a:lnSpc>
                <a:spcPct val="70000"/>
              </a:lnSpc>
            </a:pPr>
            <a:endParaRPr lang="it-IT" sz="2600" dirty="0">
              <a:solidFill>
                <a:srgbClr val="000099"/>
              </a:solidFill>
              <a:latin typeface="Times New Roman" panose="02020603050405020304" pitchFamily="18" charset="0"/>
              <a:cs typeface="Times New Roman" panose="02020603050405020304" pitchFamily="18" charset="0"/>
            </a:endParaRPr>
          </a:p>
          <a:p>
            <a:pPr lvl="4">
              <a:lnSpc>
                <a:spcPct val="70000"/>
              </a:lnSpc>
              <a:spcBef>
                <a:spcPts val="600"/>
              </a:spcBef>
            </a:pPr>
            <a:r>
              <a:rPr lang="it-IT" sz="2600" dirty="0">
                <a:solidFill>
                  <a:srgbClr val="000099"/>
                </a:solidFill>
                <a:latin typeface="Times New Roman" panose="02020603050405020304" pitchFamily="18" charset="0"/>
                <a:cs typeface="Times New Roman" panose="02020603050405020304" pitchFamily="18" charset="0"/>
              </a:rPr>
              <a:t>Patrimoniale</a:t>
            </a:r>
          </a:p>
          <a:p>
            <a:pPr lvl="4">
              <a:lnSpc>
                <a:spcPct val="70000"/>
              </a:lnSpc>
              <a:spcBef>
                <a:spcPts val="600"/>
              </a:spcBef>
            </a:pPr>
            <a:r>
              <a:rPr lang="it-IT" sz="2600" dirty="0">
                <a:solidFill>
                  <a:srgbClr val="000099"/>
                </a:solidFill>
                <a:latin typeface="Times New Roman" panose="02020603050405020304" pitchFamily="18" charset="0"/>
                <a:cs typeface="Times New Roman" panose="02020603050405020304" pitchFamily="18" charset="0"/>
              </a:rPr>
              <a:t>Economico o Reddituale </a:t>
            </a:r>
          </a:p>
          <a:p>
            <a:pPr lvl="4">
              <a:lnSpc>
                <a:spcPct val="70000"/>
              </a:lnSpc>
              <a:spcBef>
                <a:spcPts val="600"/>
              </a:spcBef>
            </a:pPr>
            <a:r>
              <a:rPr lang="it-IT" sz="2600" dirty="0">
                <a:solidFill>
                  <a:srgbClr val="000099"/>
                </a:solidFill>
                <a:latin typeface="Times New Roman" panose="02020603050405020304" pitchFamily="18" charset="0"/>
                <a:cs typeface="Times New Roman" panose="02020603050405020304" pitchFamily="18" charset="0"/>
              </a:rPr>
              <a:t>Finanziario</a:t>
            </a:r>
          </a:p>
          <a:p>
            <a:pPr lvl="3">
              <a:lnSpc>
                <a:spcPct val="70000"/>
              </a:lnSpc>
              <a:spcBef>
                <a:spcPts val="600"/>
              </a:spcBef>
              <a:buNone/>
            </a:pPr>
            <a:endParaRPr lang="it-IT" sz="2600" dirty="0">
              <a:solidFill>
                <a:srgbClr val="000099"/>
              </a:solidFill>
              <a:latin typeface="Times New Roman" panose="02020603050405020304" pitchFamily="18" charset="0"/>
              <a:cs typeface="Times New Roman" panose="02020603050405020304" pitchFamily="18" charset="0"/>
            </a:endParaRPr>
          </a:p>
          <a:p>
            <a:pPr lvl="0" algn="ctr">
              <a:lnSpc>
                <a:spcPct val="70000"/>
              </a:lnSpc>
            </a:pPr>
            <a:r>
              <a:rPr lang="it-IT" sz="2600" dirty="0">
                <a:solidFill>
                  <a:srgbClr val="000099"/>
                </a:solidFill>
                <a:latin typeface="Times New Roman" panose="02020603050405020304" pitchFamily="18" charset="0"/>
                <a:cs typeface="Times New Roman" panose="02020603050405020304" pitchFamily="18" charset="0"/>
              </a:rPr>
              <a:t>Esse vengono rapportate a dimensioni temporali di breve o di lungo periodo</a:t>
            </a:r>
          </a:p>
          <a:p>
            <a:pPr lvl="0">
              <a:lnSpc>
                <a:spcPct val="70000"/>
              </a:lnSpc>
            </a:pPr>
            <a:endParaRPr lang="it-IT" sz="2600" dirty="0">
              <a:solidFill>
                <a:srgbClr val="000099"/>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2">
            <a:extLst>
              <a:ext uri="{FF2B5EF4-FFF2-40B4-BE49-F238E27FC236}">
                <a16:creationId xmlns:a16="http://schemas.microsoft.com/office/drawing/2014/main" xmlns="" id="{4F228FAC-7B85-F835-B8B5-6A3A9E5DA191}"/>
              </a:ext>
            </a:extLst>
          </p:cNvPr>
          <p:cNvSpPr>
            <a:spLocks noGrp="1" noChangeArrowheads="1"/>
          </p:cNvSpPr>
          <p:nvPr>
            <p:ph type="title"/>
          </p:nvPr>
        </p:nvSpPr>
        <p:spPr>
          <a:xfrm>
            <a:off x="1824448" y="218282"/>
            <a:ext cx="6985000" cy="863600"/>
          </a:xfrm>
        </p:spPr>
        <p:txBody>
          <a:bodyPr>
            <a:normAutofit/>
          </a:bodyPr>
          <a:lstStyle/>
          <a:p>
            <a:pPr eaLnBrk="1" hangingPunct="1">
              <a:defRPr/>
            </a:pPr>
            <a:r>
              <a:rPr lang="it-IT" sz="2800" u="sng" dirty="0">
                <a:solidFill>
                  <a:srgbClr val="C00000"/>
                </a:solidFill>
                <a:ea typeface="ＭＳ Ｐゴシック" charset="0"/>
                <a:cs typeface="Times New Roman" panose="02020603050405020304" pitchFamily="18" charset="0"/>
              </a:rPr>
              <a:t>Logica di costruzione del Bilancio</a:t>
            </a:r>
            <a:endParaRPr lang="it-IT" sz="2800" dirty="0">
              <a:solidFill>
                <a:srgbClr val="C00000"/>
              </a:solidFill>
              <a:ea typeface="ＭＳ Ｐゴシック" charset="0"/>
              <a:cs typeface="Times New Roman" panose="02020603050405020304" pitchFamily="18" charset="0"/>
            </a:endParaRPr>
          </a:p>
        </p:txBody>
      </p:sp>
      <p:sp>
        <p:nvSpPr>
          <p:cNvPr id="3" name="CasellaDiTesto 2">
            <a:extLst>
              <a:ext uri="{FF2B5EF4-FFF2-40B4-BE49-F238E27FC236}">
                <a16:creationId xmlns:a16="http://schemas.microsoft.com/office/drawing/2014/main" xmlns="" id="{8289EFB7-60E0-DDBB-9D78-FF8BB84B8A65}"/>
              </a:ext>
            </a:extLst>
          </p:cNvPr>
          <p:cNvSpPr txBox="1"/>
          <p:nvPr/>
        </p:nvSpPr>
        <p:spPr>
          <a:xfrm>
            <a:off x="1042988" y="1484313"/>
            <a:ext cx="2298700" cy="1016000"/>
          </a:xfrm>
          <a:prstGeom prst="rect">
            <a:avLst/>
          </a:prstGeom>
          <a:solidFill>
            <a:schemeClr val="accent5">
              <a:lumMod val="60000"/>
              <a:lumOff val="40000"/>
            </a:schemeClr>
          </a:solidFill>
        </p:spPr>
        <p:txBody>
          <a:bodyPr>
            <a:spAutoFit/>
          </a:bodyPr>
          <a:lstStyle/>
          <a:p>
            <a:pPr algn="ctr">
              <a:defRPr/>
            </a:pPr>
            <a:r>
              <a:rPr lang="it-IT" b="1" i="1" dirty="0">
                <a:solidFill>
                  <a:schemeClr val="accent2">
                    <a:lumMod val="50000"/>
                  </a:schemeClr>
                </a:solidFill>
                <a:latin typeface="Times New Roman" panose="02020603050405020304" pitchFamily="18" charset="0"/>
                <a:cs typeface="Times New Roman" panose="02020603050405020304" pitchFamily="18" charset="0"/>
              </a:rPr>
              <a:t>Fatti di gestione/operazioni aziendali </a:t>
            </a:r>
          </a:p>
        </p:txBody>
      </p:sp>
      <p:sp>
        <p:nvSpPr>
          <p:cNvPr id="5" name="CasellaDiTesto 4">
            <a:extLst>
              <a:ext uri="{FF2B5EF4-FFF2-40B4-BE49-F238E27FC236}">
                <a16:creationId xmlns:a16="http://schemas.microsoft.com/office/drawing/2014/main" xmlns="" id="{B4F1A442-8800-61BC-A693-005AF78A5EF2}"/>
              </a:ext>
            </a:extLst>
          </p:cNvPr>
          <p:cNvSpPr txBox="1"/>
          <p:nvPr/>
        </p:nvSpPr>
        <p:spPr>
          <a:xfrm>
            <a:off x="1331913" y="3070225"/>
            <a:ext cx="1800225" cy="708025"/>
          </a:xfrm>
          <a:prstGeom prst="rect">
            <a:avLst/>
          </a:prstGeom>
          <a:solidFill>
            <a:schemeClr val="accent2">
              <a:lumMod val="40000"/>
              <a:lumOff val="60000"/>
            </a:schemeClr>
          </a:solidFill>
        </p:spPr>
        <p:txBody>
          <a:bodyPr>
            <a:spAutoFit/>
          </a:bodyPr>
          <a:lstStyle/>
          <a:p>
            <a:pPr algn="ctr">
              <a:defRPr/>
            </a:pPr>
            <a:r>
              <a:rPr lang="it-IT" dirty="0">
                <a:solidFill>
                  <a:schemeClr val="accent2">
                    <a:lumMod val="50000"/>
                  </a:schemeClr>
                </a:solidFill>
                <a:latin typeface="Times New Roman" panose="02020603050405020304" pitchFamily="18" charset="0"/>
                <a:cs typeface="Times New Roman" panose="02020603050405020304" pitchFamily="18" charset="0"/>
              </a:rPr>
              <a:t>Costi e ricavi di competenza </a:t>
            </a:r>
          </a:p>
        </p:txBody>
      </p:sp>
      <p:sp>
        <p:nvSpPr>
          <p:cNvPr id="6" name="CasellaDiTesto 5">
            <a:extLst>
              <a:ext uri="{FF2B5EF4-FFF2-40B4-BE49-F238E27FC236}">
                <a16:creationId xmlns:a16="http://schemas.microsoft.com/office/drawing/2014/main" xmlns="" id="{A6D7B53D-83A2-1609-4AF6-C3AEFCDADA9C}"/>
              </a:ext>
            </a:extLst>
          </p:cNvPr>
          <p:cNvSpPr txBox="1"/>
          <p:nvPr/>
        </p:nvSpPr>
        <p:spPr>
          <a:xfrm>
            <a:off x="1403350" y="4389438"/>
            <a:ext cx="1800225" cy="1322387"/>
          </a:xfrm>
          <a:prstGeom prst="rect">
            <a:avLst/>
          </a:prstGeom>
          <a:solidFill>
            <a:schemeClr val="accent2">
              <a:lumMod val="40000"/>
              <a:lumOff val="60000"/>
            </a:schemeClr>
          </a:solidFill>
        </p:spPr>
        <p:txBody>
          <a:bodyPr>
            <a:spAutoFit/>
          </a:bodyPr>
          <a:lstStyle/>
          <a:p>
            <a:pPr algn="ctr">
              <a:defRPr/>
            </a:pPr>
            <a:r>
              <a:rPr lang="it-IT" dirty="0">
                <a:solidFill>
                  <a:srgbClr val="C00000"/>
                </a:solidFill>
                <a:latin typeface="Times New Roman" panose="02020603050405020304" pitchFamily="18" charset="0"/>
                <a:cs typeface="Times New Roman" panose="02020603050405020304" pitchFamily="18" charset="0"/>
              </a:rPr>
              <a:t>CONTO ECONOMICO (Risultato economico) </a:t>
            </a:r>
          </a:p>
        </p:txBody>
      </p:sp>
      <p:sp>
        <p:nvSpPr>
          <p:cNvPr id="7" name="CasellaDiTesto 6">
            <a:extLst>
              <a:ext uri="{FF2B5EF4-FFF2-40B4-BE49-F238E27FC236}">
                <a16:creationId xmlns:a16="http://schemas.microsoft.com/office/drawing/2014/main" xmlns="" id="{BADCD3D1-33DF-986C-492D-63EC53B985C3}"/>
              </a:ext>
            </a:extLst>
          </p:cNvPr>
          <p:cNvSpPr txBox="1"/>
          <p:nvPr/>
        </p:nvSpPr>
        <p:spPr>
          <a:xfrm>
            <a:off x="1187450" y="5951538"/>
            <a:ext cx="2089150" cy="400050"/>
          </a:xfrm>
          <a:prstGeom prst="rect">
            <a:avLst/>
          </a:prstGeom>
          <a:solidFill>
            <a:schemeClr val="accent2">
              <a:lumMod val="40000"/>
              <a:lumOff val="60000"/>
            </a:schemeClr>
          </a:solidFill>
        </p:spPr>
        <p:txBody>
          <a:bodyPr>
            <a:spAutoFit/>
          </a:bodyPr>
          <a:lstStyle/>
          <a:p>
            <a:pPr algn="ctr">
              <a:defRPr/>
            </a:pPr>
            <a:r>
              <a:rPr lang="it-IT" dirty="0">
                <a:solidFill>
                  <a:srgbClr val="C00000"/>
                </a:solidFill>
                <a:latin typeface="Times New Roman" panose="02020603050405020304" pitchFamily="18" charset="0"/>
                <a:cs typeface="Times New Roman" panose="02020603050405020304" pitchFamily="18" charset="0"/>
              </a:rPr>
              <a:t>Reddito prodotto</a:t>
            </a:r>
          </a:p>
        </p:txBody>
      </p:sp>
      <p:sp>
        <p:nvSpPr>
          <p:cNvPr id="8" name="CasellaDiTesto 7">
            <a:extLst>
              <a:ext uri="{FF2B5EF4-FFF2-40B4-BE49-F238E27FC236}">
                <a16:creationId xmlns:a16="http://schemas.microsoft.com/office/drawing/2014/main" xmlns="" id="{6E513496-DA18-73DF-33BD-E1669EE65DA0}"/>
              </a:ext>
            </a:extLst>
          </p:cNvPr>
          <p:cNvSpPr txBox="1"/>
          <p:nvPr/>
        </p:nvSpPr>
        <p:spPr>
          <a:xfrm>
            <a:off x="5724525" y="1220788"/>
            <a:ext cx="1785938" cy="1200150"/>
          </a:xfrm>
          <a:prstGeom prst="rect">
            <a:avLst/>
          </a:prstGeom>
          <a:solidFill>
            <a:schemeClr val="accent5">
              <a:lumMod val="20000"/>
              <a:lumOff val="80000"/>
            </a:schemeClr>
          </a:solidFill>
        </p:spPr>
        <p:txBody>
          <a:bodyPr>
            <a:spAutoFit/>
          </a:bodyPr>
          <a:lstStyle/>
          <a:p>
            <a:pPr algn="ctr">
              <a:defRPr/>
            </a:pPr>
            <a:r>
              <a:rPr lang="it-IT" sz="1800" dirty="0">
                <a:solidFill>
                  <a:schemeClr val="accent2">
                    <a:lumMod val="50000"/>
                  </a:schemeClr>
                </a:solidFill>
                <a:latin typeface="Times New Roman" panose="02020603050405020304" pitchFamily="18" charset="0"/>
                <a:cs typeface="Times New Roman" panose="02020603050405020304" pitchFamily="18" charset="0"/>
              </a:rPr>
              <a:t>Conti economici (costi e ricavi non di competenza </a:t>
            </a:r>
          </a:p>
        </p:txBody>
      </p:sp>
      <p:sp>
        <p:nvSpPr>
          <p:cNvPr id="9" name="CasellaDiTesto 8">
            <a:extLst>
              <a:ext uri="{FF2B5EF4-FFF2-40B4-BE49-F238E27FC236}">
                <a16:creationId xmlns:a16="http://schemas.microsoft.com/office/drawing/2014/main" xmlns="" id="{98AC4E63-095D-071B-BEBE-2AE785A7B7D0}"/>
              </a:ext>
            </a:extLst>
          </p:cNvPr>
          <p:cNvSpPr txBox="1"/>
          <p:nvPr/>
        </p:nvSpPr>
        <p:spPr>
          <a:xfrm>
            <a:off x="5983288" y="2792413"/>
            <a:ext cx="1468437" cy="708025"/>
          </a:xfrm>
          <a:prstGeom prst="rect">
            <a:avLst/>
          </a:prstGeom>
          <a:solidFill>
            <a:schemeClr val="accent5">
              <a:lumMod val="20000"/>
              <a:lumOff val="80000"/>
            </a:schemeClr>
          </a:solidFill>
        </p:spPr>
        <p:txBody>
          <a:bodyPr>
            <a:spAutoFit/>
          </a:bodyPr>
          <a:lstStyle/>
          <a:p>
            <a:pPr algn="ctr">
              <a:defRPr/>
            </a:pPr>
            <a:r>
              <a:rPr lang="it-IT" dirty="0">
                <a:solidFill>
                  <a:schemeClr val="accent2">
                    <a:lumMod val="50000"/>
                  </a:schemeClr>
                </a:solidFill>
                <a:latin typeface="Times New Roman" panose="02020603050405020304" pitchFamily="18" charset="0"/>
                <a:cs typeface="Times New Roman" panose="02020603050405020304" pitchFamily="18" charset="0"/>
              </a:rPr>
              <a:t>Valori finanziari</a:t>
            </a:r>
          </a:p>
        </p:txBody>
      </p:sp>
      <p:cxnSp>
        <p:nvCxnSpPr>
          <p:cNvPr id="10" name="Connettore 4 9">
            <a:extLst>
              <a:ext uri="{FF2B5EF4-FFF2-40B4-BE49-F238E27FC236}">
                <a16:creationId xmlns:a16="http://schemas.microsoft.com/office/drawing/2014/main" xmlns="" id="{706DC544-61CB-705C-8146-76D6E3562434}"/>
              </a:ext>
            </a:extLst>
          </p:cNvPr>
          <p:cNvCxnSpPr/>
          <p:nvPr/>
        </p:nvCxnSpPr>
        <p:spPr>
          <a:xfrm>
            <a:off x="3498850" y="1530350"/>
            <a:ext cx="2225675" cy="458788"/>
          </a:xfrm>
          <a:prstGeom prst="bentConnector3">
            <a:avLst/>
          </a:prstGeom>
          <a:ln w="44450">
            <a:tailEnd type="triangle"/>
          </a:ln>
        </p:spPr>
        <p:style>
          <a:lnRef idx="1">
            <a:schemeClr val="accent1"/>
          </a:lnRef>
          <a:fillRef idx="0">
            <a:schemeClr val="accent1"/>
          </a:fillRef>
          <a:effectRef idx="0">
            <a:schemeClr val="accent1"/>
          </a:effectRef>
          <a:fontRef idx="minor">
            <a:schemeClr val="tx1"/>
          </a:fontRef>
        </p:style>
      </p:cxnSp>
      <p:cxnSp>
        <p:nvCxnSpPr>
          <p:cNvPr id="14" name="Connettore 4 13">
            <a:extLst>
              <a:ext uri="{FF2B5EF4-FFF2-40B4-BE49-F238E27FC236}">
                <a16:creationId xmlns:a16="http://schemas.microsoft.com/office/drawing/2014/main" xmlns="" id="{F9C4770E-1B27-6405-1CA8-1910241CB86C}"/>
              </a:ext>
            </a:extLst>
          </p:cNvPr>
          <p:cNvCxnSpPr/>
          <p:nvPr/>
        </p:nvCxnSpPr>
        <p:spPr>
          <a:xfrm>
            <a:off x="3498850" y="2254250"/>
            <a:ext cx="2336800" cy="414338"/>
          </a:xfrm>
          <a:prstGeom prst="bentConnector3">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7" name="Freccia in giù 16">
            <a:extLst>
              <a:ext uri="{FF2B5EF4-FFF2-40B4-BE49-F238E27FC236}">
                <a16:creationId xmlns:a16="http://schemas.microsoft.com/office/drawing/2014/main" xmlns="" id="{AF54792E-72F5-7557-E1A9-CE5BB3D0AB62}"/>
              </a:ext>
            </a:extLst>
          </p:cNvPr>
          <p:cNvSpPr/>
          <p:nvPr/>
        </p:nvSpPr>
        <p:spPr>
          <a:xfrm>
            <a:off x="6545263" y="2444750"/>
            <a:ext cx="258762" cy="3365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9" name="Freccia in giù 18">
            <a:extLst>
              <a:ext uri="{FF2B5EF4-FFF2-40B4-BE49-F238E27FC236}">
                <a16:creationId xmlns:a16="http://schemas.microsoft.com/office/drawing/2014/main" xmlns="" id="{F09F3B21-AF00-CF31-0587-32A371C945DC}"/>
              </a:ext>
            </a:extLst>
          </p:cNvPr>
          <p:cNvSpPr/>
          <p:nvPr/>
        </p:nvSpPr>
        <p:spPr>
          <a:xfrm>
            <a:off x="2044700" y="3789363"/>
            <a:ext cx="288925" cy="5270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0" name="Freccia in giù 19">
            <a:extLst>
              <a:ext uri="{FF2B5EF4-FFF2-40B4-BE49-F238E27FC236}">
                <a16:creationId xmlns:a16="http://schemas.microsoft.com/office/drawing/2014/main" xmlns="" id="{E5139535-D5AC-FEB4-79C3-D7E728C95F9C}"/>
              </a:ext>
            </a:extLst>
          </p:cNvPr>
          <p:cNvSpPr/>
          <p:nvPr/>
        </p:nvSpPr>
        <p:spPr>
          <a:xfrm>
            <a:off x="2073275" y="2520950"/>
            <a:ext cx="288925" cy="477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1" name="Freccia in giù 20">
            <a:extLst>
              <a:ext uri="{FF2B5EF4-FFF2-40B4-BE49-F238E27FC236}">
                <a16:creationId xmlns:a16="http://schemas.microsoft.com/office/drawing/2014/main" xmlns="" id="{EAD7D562-9FD9-BCB0-DD13-212A68C9EC1F}"/>
              </a:ext>
            </a:extLst>
          </p:cNvPr>
          <p:cNvSpPr/>
          <p:nvPr/>
        </p:nvSpPr>
        <p:spPr>
          <a:xfrm>
            <a:off x="2103438" y="5607050"/>
            <a:ext cx="258762" cy="3365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2" name="CasellaDiTesto 21">
            <a:extLst>
              <a:ext uri="{FF2B5EF4-FFF2-40B4-BE49-F238E27FC236}">
                <a16:creationId xmlns:a16="http://schemas.microsoft.com/office/drawing/2014/main" xmlns="" id="{E28EC2D3-EA43-826F-B234-EA54517ECA47}"/>
              </a:ext>
            </a:extLst>
          </p:cNvPr>
          <p:cNvSpPr txBox="1"/>
          <p:nvPr/>
        </p:nvSpPr>
        <p:spPr>
          <a:xfrm>
            <a:off x="5761038" y="4343400"/>
            <a:ext cx="2195512" cy="1322388"/>
          </a:xfrm>
          <a:prstGeom prst="rect">
            <a:avLst/>
          </a:prstGeom>
          <a:solidFill>
            <a:schemeClr val="accent5">
              <a:lumMod val="20000"/>
              <a:lumOff val="80000"/>
            </a:schemeClr>
          </a:solidFill>
        </p:spPr>
        <p:txBody>
          <a:bodyPr>
            <a:spAutoFit/>
          </a:bodyPr>
          <a:lstStyle/>
          <a:p>
            <a:pPr algn="ctr">
              <a:defRPr/>
            </a:pPr>
            <a:r>
              <a:rPr lang="it-IT" dirty="0">
                <a:solidFill>
                  <a:srgbClr val="4798F9"/>
                </a:solidFill>
                <a:latin typeface="Times New Roman" panose="02020603050405020304" pitchFamily="18" charset="0"/>
                <a:cs typeface="Times New Roman" panose="02020603050405020304" pitchFamily="18" charset="0"/>
              </a:rPr>
              <a:t>STATO PATRIMONIALE</a:t>
            </a:r>
          </a:p>
          <a:p>
            <a:pPr algn="ctr">
              <a:defRPr/>
            </a:pPr>
            <a:r>
              <a:rPr lang="it-IT" dirty="0">
                <a:solidFill>
                  <a:srgbClr val="4798F9"/>
                </a:solidFill>
                <a:latin typeface="Times New Roman" panose="02020603050405020304" pitchFamily="18" charset="0"/>
                <a:cs typeface="Times New Roman" panose="02020603050405020304" pitchFamily="18" charset="0"/>
              </a:rPr>
              <a:t>(patrimonio di funzionamento)</a:t>
            </a:r>
          </a:p>
        </p:txBody>
      </p:sp>
      <p:sp>
        <p:nvSpPr>
          <p:cNvPr id="23" name="CasellaDiTesto 22">
            <a:extLst>
              <a:ext uri="{FF2B5EF4-FFF2-40B4-BE49-F238E27FC236}">
                <a16:creationId xmlns:a16="http://schemas.microsoft.com/office/drawing/2014/main" xmlns="" id="{C63C0D2E-AD37-7F8D-4B03-2FE48D26C9C2}"/>
              </a:ext>
            </a:extLst>
          </p:cNvPr>
          <p:cNvSpPr txBox="1"/>
          <p:nvPr/>
        </p:nvSpPr>
        <p:spPr>
          <a:xfrm>
            <a:off x="5943600" y="5918200"/>
            <a:ext cx="1724025" cy="708025"/>
          </a:xfrm>
          <a:prstGeom prst="rect">
            <a:avLst/>
          </a:prstGeom>
          <a:solidFill>
            <a:schemeClr val="accent5">
              <a:lumMod val="20000"/>
              <a:lumOff val="80000"/>
            </a:schemeClr>
          </a:solidFill>
        </p:spPr>
        <p:txBody>
          <a:bodyPr>
            <a:spAutoFit/>
          </a:bodyPr>
          <a:lstStyle/>
          <a:p>
            <a:pPr algn="ctr">
              <a:defRPr/>
            </a:pPr>
            <a:r>
              <a:rPr lang="it-IT" dirty="0">
                <a:solidFill>
                  <a:srgbClr val="4798F9"/>
                </a:solidFill>
                <a:latin typeface="Times New Roman" panose="02020603050405020304" pitchFamily="18" charset="0"/>
                <a:cs typeface="Times New Roman" panose="02020603050405020304" pitchFamily="18" charset="0"/>
              </a:rPr>
              <a:t>Valutazione del patrimonio</a:t>
            </a:r>
          </a:p>
        </p:txBody>
      </p:sp>
      <p:sp>
        <p:nvSpPr>
          <p:cNvPr id="26" name="Freccia in giù 25">
            <a:extLst>
              <a:ext uri="{FF2B5EF4-FFF2-40B4-BE49-F238E27FC236}">
                <a16:creationId xmlns:a16="http://schemas.microsoft.com/office/drawing/2014/main" xmlns="" id="{638A72C6-8BB9-4B65-C53C-544E755C10F2}"/>
              </a:ext>
            </a:extLst>
          </p:cNvPr>
          <p:cNvSpPr/>
          <p:nvPr/>
        </p:nvSpPr>
        <p:spPr>
          <a:xfrm>
            <a:off x="6516688" y="3486150"/>
            <a:ext cx="358775" cy="8064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7" name="CasellaDiTesto 26">
            <a:extLst>
              <a:ext uri="{FF2B5EF4-FFF2-40B4-BE49-F238E27FC236}">
                <a16:creationId xmlns:a16="http://schemas.microsoft.com/office/drawing/2014/main" xmlns="" id="{F84D3C68-248D-AB0C-CC56-1F4832FF3FE4}"/>
              </a:ext>
            </a:extLst>
          </p:cNvPr>
          <p:cNvSpPr txBox="1"/>
          <p:nvPr/>
        </p:nvSpPr>
        <p:spPr>
          <a:xfrm>
            <a:off x="7769226" y="1758950"/>
            <a:ext cx="1335088" cy="1816100"/>
          </a:xfrm>
          <a:prstGeom prst="rect">
            <a:avLst/>
          </a:prstGeom>
          <a:solidFill>
            <a:schemeClr val="accent5">
              <a:lumMod val="20000"/>
              <a:lumOff val="80000"/>
            </a:schemeClr>
          </a:solidFill>
        </p:spPr>
        <p:txBody>
          <a:bodyPr wrap="square">
            <a:spAutoFit/>
          </a:bodyPr>
          <a:lstStyle/>
          <a:p>
            <a:pPr algn="ctr">
              <a:defRPr/>
            </a:pPr>
            <a:r>
              <a:rPr lang="it-IT" sz="1600" dirty="0">
                <a:solidFill>
                  <a:schemeClr val="accent2">
                    <a:lumMod val="50000"/>
                  </a:schemeClr>
                </a:solidFill>
                <a:latin typeface="Times New Roman" panose="02020603050405020304" pitchFamily="18" charset="0"/>
                <a:cs typeface="Times New Roman" panose="02020603050405020304" pitchFamily="18" charset="0"/>
              </a:rPr>
              <a:t>Conti economici e finanziari (denominati nella prassi conti patrimoniali)</a:t>
            </a:r>
          </a:p>
        </p:txBody>
      </p:sp>
      <p:sp>
        <p:nvSpPr>
          <p:cNvPr id="28" name="CasellaDiTesto 27">
            <a:extLst>
              <a:ext uri="{FF2B5EF4-FFF2-40B4-BE49-F238E27FC236}">
                <a16:creationId xmlns:a16="http://schemas.microsoft.com/office/drawing/2014/main" xmlns="" id="{BCBAD8FC-A44E-AAA8-4F24-86252467A889}"/>
              </a:ext>
            </a:extLst>
          </p:cNvPr>
          <p:cNvSpPr txBox="1"/>
          <p:nvPr/>
        </p:nvSpPr>
        <p:spPr>
          <a:xfrm>
            <a:off x="3368675" y="3068638"/>
            <a:ext cx="1714500" cy="923925"/>
          </a:xfrm>
          <a:prstGeom prst="rect">
            <a:avLst/>
          </a:prstGeom>
          <a:solidFill>
            <a:schemeClr val="accent2">
              <a:lumMod val="40000"/>
              <a:lumOff val="60000"/>
            </a:schemeClr>
          </a:solidFill>
        </p:spPr>
        <p:txBody>
          <a:bodyPr>
            <a:spAutoFit/>
          </a:bodyPr>
          <a:lstStyle/>
          <a:p>
            <a:pPr algn="ctr">
              <a:defRPr/>
            </a:pPr>
            <a:r>
              <a:rPr lang="it-IT" sz="1800" dirty="0">
                <a:solidFill>
                  <a:schemeClr val="accent2">
                    <a:lumMod val="50000"/>
                  </a:schemeClr>
                </a:solidFill>
                <a:latin typeface="Times New Roman" panose="02020603050405020304" pitchFamily="18" charset="0"/>
                <a:cs typeface="Times New Roman" panose="02020603050405020304" pitchFamily="18" charset="0"/>
              </a:rPr>
              <a:t>Conti economici (costi e ricavi di competenza)</a:t>
            </a:r>
          </a:p>
        </p:txBody>
      </p:sp>
      <p:sp>
        <p:nvSpPr>
          <p:cNvPr id="29" name="CasellaDiTesto 28">
            <a:extLst>
              <a:ext uri="{FF2B5EF4-FFF2-40B4-BE49-F238E27FC236}">
                <a16:creationId xmlns:a16="http://schemas.microsoft.com/office/drawing/2014/main" xmlns="" id="{15AA0E1D-6623-E361-2AA7-A3CEF3DF235C}"/>
              </a:ext>
            </a:extLst>
          </p:cNvPr>
          <p:cNvSpPr txBox="1"/>
          <p:nvPr/>
        </p:nvSpPr>
        <p:spPr>
          <a:xfrm>
            <a:off x="3635375" y="4541838"/>
            <a:ext cx="1876425" cy="831850"/>
          </a:xfrm>
          <a:prstGeom prst="rect">
            <a:avLst/>
          </a:prstGeom>
          <a:solidFill>
            <a:schemeClr val="accent2">
              <a:lumMod val="40000"/>
              <a:lumOff val="60000"/>
            </a:schemeClr>
          </a:solidFill>
        </p:spPr>
        <p:txBody>
          <a:bodyPr>
            <a:spAutoFit/>
          </a:bodyPr>
          <a:lstStyle/>
          <a:p>
            <a:pPr algn="ctr">
              <a:defRPr/>
            </a:pPr>
            <a:r>
              <a:rPr lang="it-IT" sz="1600" dirty="0">
                <a:solidFill>
                  <a:srgbClr val="C00000"/>
                </a:solidFill>
                <a:latin typeface="Times New Roman" panose="02020603050405020304" pitchFamily="18" charset="0"/>
                <a:cs typeface="Times New Roman" panose="02020603050405020304" pitchFamily="18" charset="0"/>
              </a:rPr>
              <a:t>Risultato economico prodotto/Incremento patrimoniale</a:t>
            </a:r>
          </a:p>
        </p:txBody>
      </p:sp>
      <p:cxnSp>
        <p:nvCxnSpPr>
          <p:cNvPr id="226304" name="Connettore 2 226303">
            <a:extLst>
              <a:ext uri="{FF2B5EF4-FFF2-40B4-BE49-F238E27FC236}">
                <a16:creationId xmlns:a16="http://schemas.microsoft.com/office/drawing/2014/main" xmlns="" id="{B8077DB7-A14D-6918-99A0-18E6FA829E12}"/>
              </a:ext>
            </a:extLst>
          </p:cNvPr>
          <p:cNvCxnSpPr/>
          <p:nvPr/>
        </p:nvCxnSpPr>
        <p:spPr>
          <a:xfrm>
            <a:off x="3341688" y="4508500"/>
            <a:ext cx="2419350" cy="1588"/>
          </a:xfrm>
          <a:prstGeom prst="straightConnector1">
            <a:avLst/>
          </a:prstGeom>
          <a:ln w="28575">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Connettore 2 33">
            <a:extLst>
              <a:ext uri="{FF2B5EF4-FFF2-40B4-BE49-F238E27FC236}">
                <a16:creationId xmlns:a16="http://schemas.microsoft.com/office/drawing/2014/main" xmlns="" id="{4FEF981C-E70B-388F-107A-5E32E39C5EFE}"/>
              </a:ext>
            </a:extLst>
          </p:cNvPr>
          <p:cNvCxnSpPr/>
          <p:nvPr/>
        </p:nvCxnSpPr>
        <p:spPr>
          <a:xfrm>
            <a:off x="3348038" y="5373688"/>
            <a:ext cx="2419350" cy="1587"/>
          </a:xfrm>
          <a:prstGeom prst="straightConnector1">
            <a:avLst/>
          </a:prstGeom>
          <a:ln w="28575">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Freccia in giù 34">
            <a:extLst>
              <a:ext uri="{FF2B5EF4-FFF2-40B4-BE49-F238E27FC236}">
                <a16:creationId xmlns:a16="http://schemas.microsoft.com/office/drawing/2014/main" xmlns="" id="{B83E4856-F68B-2D96-4D0F-C53800BA922F}"/>
              </a:ext>
            </a:extLst>
          </p:cNvPr>
          <p:cNvSpPr/>
          <p:nvPr/>
        </p:nvSpPr>
        <p:spPr>
          <a:xfrm>
            <a:off x="6588125" y="5589588"/>
            <a:ext cx="258763" cy="3365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26305" name="Parentesi graffa chiusa 226304">
            <a:extLst>
              <a:ext uri="{FF2B5EF4-FFF2-40B4-BE49-F238E27FC236}">
                <a16:creationId xmlns:a16="http://schemas.microsoft.com/office/drawing/2014/main" xmlns="" id="{43200627-968A-E4B2-24F1-2B1D17AF4BA4}"/>
              </a:ext>
            </a:extLst>
          </p:cNvPr>
          <p:cNvSpPr/>
          <p:nvPr/>
        </p:nvSpPr>
        <p:spPr>
          <a:xfrm>
            <a:off x="7488238" y="1268413"/>
            <a:ext cx="323850" cy="2187575"/>
          </a:xfrm>
          <a:prstGeom prst="righ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39" name="Parentesi graffa chiusa 38">
            <a:extLst>
              <a:ext uri="{FF2B5EF4-FFF2-40B4-BE49-F238E27FC236}">
                <a16:creationId xmlns:a16="http://schemas.microsoft.com/office/drawing/2014/main" xmlns="" id="{EB3C0717-A412-1893-0111-920082EA9D9F}"/>
              </a:ext>
            </a:extLst>
          </p:cNvPr>
          <p:cNvSpPr/>
          <p:nvPr/>
        </p:nvSpPr>
        <p:spPr>
          <a:xfrm>
            <a:off x="3059113" y="3074988"/>
            <a:ext cx="296862" cy="722312"/>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40" name="CasellaDiTesto 39">
            <a:extLst>
              <a:ext uri="{FF2B5EF4-FFF2-40B4-BE49-F238E27FC236}">
                <a16:creationId xmlns:a16="http://schemas.microsoft.com/office/drawing/2014/main" xmlns="" id="{AE117CC3-27FA-ED62-64AE-BBF3C4A6CE78}"/>
              </a:ext>
            </a:extLst>
          </p:cNvPr>
          <p:cNvSpPr txBox="1"/>
          <p:nvPr/>
        </p:nvSpPr>
        <p:spPr>
          <a:xfrm>
            <a:off x="3492500" y="5951538"/>
            <a:ext cx="2016125" cy="646112"/>
          </a:xfrm>
          <a:prstGeom prst="rect">
            <a:avLst/>
          </a:prstGeom>
          <a:solidFill>
            <a:schemeClr val="accent6">
              <a:lumMod val="40000"/>
              <a:lumOff val="60000"/>
            </a:schemeClr>
          </a:solidFill>
        </p:spPr>
        <p:txBody>
          <a:bodyPr>
            <a:spAutoFit/>
          </a:bodyPr>
          <a:lstStyle/>
          <a:p>
            <a:pPr algn="ctr">
              <a:defRPr/>
            </a:pPr>
            <a:r>
              <a:rPr lang="it-IT" sz="1800" dirty="0">
                <a:solidFill>
                  <a:srgbClr val="C00000"/>
                </a:solidFill>
                <a:latin typeface="Times New Roman" panose="02020603050405020304" pitchFamily="18" charset="0"/>
                <a:cs typeface="Times New Roman" panose="02020603050405020304" pitchFamily="18" charset="0"/>
              </a:rPr>
              <a:t>Relazione reddito/patrimonio</a:t>
            </a:r>
          </a:p>
        </p:txBody>
      </p:sp>
      <p:cxnSp>
        <p:nvCxnSpPr>
          <p:cNvPr id="45" name="Connettore 2 44">
            <a:extLst>
              <a:ext uri="{FF2B5EF4-FFF2-40B4-BE49-F238E27FC236}">
                <a16:creationId xmlns:a16="http://schemas.microsoft.com/office/drawing/2014/main" xmlns="" id="{87585E8A-5ADA-CDE9-C318-348F2325D12F}"/>
              </a:ext>
            </a:extLst>
          </p:cNvPr>
          <p:cNvCxnSpPr/>
          <p:nvPr/>
        </p:nvCxnSpPr>
        <p:spPr>
          <a:xfrm>
            <a:off x="3355975" y="5913438"/>
            <a:ext cx="2411413" cy="12700"/>
          </a:xfrm>
          <a:prstGeom prst="straightConnector1">
            <a:avLst/>
          </a:prstGeom>
          <a:ln w="28575">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a:extLst>
              <a:ext uri="{FF2B5EF4-FFF2-40B4-BE49-F238E27FC236}">
                <a16:creationId xmlns:a16="http://schemas.microsoft.com/office/drawing/2014/main" xmlns="" id="{F9CEBB2F-E175-5AE6-E6CF-31F29A2444FB}"/>
              </a:ext>
            </a:extLst>
          </p:cNvPr>
          <p:cNvCxnSpPr/>
          <p:nvPr/>
        </p:nvCxnSpPr>
        <p:spPr>
          <a:xfrm>
            <a:off x="3311525" y="6657975"/>
            <a:ext cx="2413000" cy="11113"/>
          </a:xfrm>
          <a:prstGeom prst="straightConnector1">
            <a:avLst/>
          </a:prstGeom>
          <a:ln w="28575">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26306"/>
                                        </p:tgtEl>
                                        <p:attrNameLst>
                                          <p:attrName>style.visibility</p:attrName>
                                        </p:attrNameLst>
                                      </p:cBhvr>
                                      <p:to>
                                        <p:strVal val="visible"/>
                                      </p:to>
                                    </p:set>
                                    <p:animEffect transition="in" filter="fade">
                                      <p:cBhvr>
                                        <p:cTn id="7" dur="2000"/>
                                        <p:tgtEl>
                                          <p:spTgt spid="226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a:extLst>
              <a:ext uri="{FF2B5EF4-FFF2-40B4-BE49-F238E27FC236}">
                <a16:creationId xmlns:a16="http://schemas.microsoft.com/office/drawing/2014/main" xmlns="" id="{00EF75C7-EEAF-1634-59E0-6BAD4E1421E0}"/>
              </a:ext>
            </a:extLst>
          </p:cNvPr>
          <p:cNvSpPr>
            <a:spLocks noGrp="1" noChangeArrowheads="1"/>
          </p:cNvSpPr>
          <p:nvPr>
            <p:ph type="title"/>
          </p:nvPr>
        </p:nvSpPr>
        <p:spPr>
          <a:xfrm>
            <a:off x="1531118" y="236537"/>
            <a:ext cx="6829425" cy="763588"/>
          </a:xfrm>
        </p:spPr>
        <p:txBody>
          <a:bodyPr/>
          <a:lstStyle/>
          <a:p>
            <a:r>
              <a:rPr lang="it-IT" altLang="it-IT" sz="1800" b="1" dirty="0">
                <a:latin typeface="Verdana" panose="020B0604030504040204" pitchFamily="34" charset="0"/>
              </a:rPr>
              <a:t>Logiche di collegamento dei prospetti contabili</a:t>
            </a:r>
          </a:p>
        </p:txBody>
      </p:sp>
      <p:graphicFrame>
        <p:nvGraphicFramePr>
          <p:cNvPr id="2" name="Tabella 1">
            <a:extLst>
              <a:ext uri="{FF2B5EF4-FFF2-40B4-BE49-F238E27FC236}">
                <a16:creationId xmlns:a16="http://schemas.microsoft.com/office/drawing/2014/main" xmlns="" id="{02E13F7C-3106-EC8A-CB8B-795FC8285EA1}"/>
              </a:ext>
            </a:extLst>
          </p:cNvPr>
          <p:cNvGraphicFramePr>
            <a:graphicFrameLocks noGrp="1"/>
          </p:cNvGraphicFramePr>
          <p:nvPr>
            <p:extLst>
              <p:ext uri="{D42A27DB-BD31-4B8C-83A1-F6EECF244321}">
                <p14:modId xmlns:p14="http://schemas.microsoft.com/office/powerpoint/2010/main" val="1791178483"/>
              </p:ext>
            </p:extLst>
          </p:nvPr>
        </p:nvGraphicFramePr>
        <p:xfrm>
          <a:off x="4608513" y="2570163"/>
          <a:ext cx="3892550" cy="2290765"/>
        </p:xfrm>
        <a:graphic>
          <a:graphicData uri="http://schemas.openxmlformats.org/drawingml/2006/table">
            <a:tbl>
              <a:tblPr firstRow="1" bandRow="1">
                <a:tableStyleId>{5C22544A-7EE6-4342-B048-85BDC9FD1C3A}</a:tableStyleId>
              </a:tblPr>
              <a:tblGrid>
                <a:gridCol w="1946275">
                  <a:extLst>
                    <a:ext uri="{9D8B030D-6E8A-4147-A177-3AD203B41FA5}">
                      <a16:colId xmlns:a16="http://schemas.microsoft.com/office/drawing/2014/main" xmlns="" val="20000"/>
                    </a:ext>
                  </a:extLst>
                </a:gridCol>
                <a:gridCol w="1946275">
                  <a:extLst>
                    <a:ext uri="{9D8B030D-6E8A-4147-A177-3AD203B41FA5}">
                      <a16:colId xmlns:a16="http://schemas.microsoft.com/office/drawing/2014/main" xmlns="" val="20001"/>
                    </a:ext>
                  </a:extLst>
                </a:gridCol>
              </a:tblGrid>
              <a:tr h="370661">
                <a:tc>
                  <a:txBody>
                    <a:bodyPr/>
                    <a:lstStyle/>
                    <a:p>
                      <a:r>
                        <a:rPr lang="it-IT" sz="1800" dirty="0"/>
                        <a:t>ATTIVITA’</a:t>
                      </a:r>
                    </a:p>
                  </a:txBody>
                  <a:tcPr marL="91444" marR="91444" marT="45698" marB="45698"/>
                </a:tc>
                <a:tc>
                  <a:txBody>
                    <a:bodyPr/>
                    <a:lstStyle/>
                    <a:p>
                      <a:r>
                        <a:rPr lang="it-IT" sz="1800" dirty="0"/>
                        <a:t>PASSIVITA’</a:t>
                      </a:r>
                    </a:p>
                  </a:txBody>
                  <a:tcPr marL="91444" marR="91444" marT="45698" marB="45698"/>
                </a:tc>
                <a:extLst>
                  <a:ext uri="{0D108BD9-81ED-4DB2-BD59-A6C34878D82A}">
                    <a16:rowId xmlns:a16="http://schemas.microsoft.com/office/drawing/2014/main" xmlns="" val="10000"/>
                  </a:ext>
                </a:extLst>
              </a:tr>
              <a:tr h="640034">
                <a:tc>
                  <a:txBody>
                    <a:bodyPr/>
                    <a:lstStyle/>
                    <a:p>
                      <a:r>
                        <a:rPr lang="it-IT" sz="1800" dirty="0"/>
                        <a:t>100</a:t>
                      </a:r>
                    </a:p>
                  </a:txBody>
                  <a:tcPr marL="91444" marR="91444" marT="45698" marB="45698"/>
                </a:tc>
                <a:tc>
                  <a:txBody>
                    <a:bodyPr/>
                    <a:lstStyle/>
                    <a:p>
                      <a:r>
                        <a:rPr lang="it-IT" sz="1800" dirty="0"/>
                        <a:t>C</a:t>
                      </a:r>
                      <a:r>
                        <a:rPr lang="it-IT" sz="1800" baseline="0" dirty="0"/>
                        <a:t> (P)N                 20</a:t>
                      </a:r>
                      <a:endParaRPr lang="it-IT" sz="1800" dirty="0"/>
                    </a:p>
                  </a:txBody>
                  <a:tcPr marL="91444" marR="91444" marT="45698" marB="45698"/>
                </a:tc>
                <a:extLst>
                  <a:ext uri="{0D108BD9-81ED-4DB2-BD59-A6C34878D82A}">
                    <a16:rowId xmlns:a16="http://schemas.microsoft.com/office/drawing/2014/main" xmlns="" val="10001"/>
                  </a:ext>
                </a:extLst>
              </a:tr>
              <a:tr h="640034">
                <a:tc>
                  <a:txBody>
                    <a:bodyPr/>
                    <a:lstStyle/>
                    <a:p>
                      <a:endParaRPr lang="it-IT" sz="1800" dirty="0"/>
                    </a:p>
                  </a:txBody>
                  <a:tcPr marL="91444" marR="91444" marT="45698" marB="45698"/>
                </a:tc>
                <a:tc>
                  <a:txBody>
                    <a:bodyPr/>
                    <a:lstStyle/>
                    <a:p>
                      <a:r>
                        <a:rPr lang="it-IT" sz="1800" dirty="0"/>
                        <a:t>Utile                10</a:t>
                      </a:r>
                    </a:p>
                  </a:txBody>
                  <a:tcPr marL="91444" marR="91444" marT="45698" marB="45698"/>
                </a:tc>
                <a:extLst>
                  <a:ext uri="{0D108BD9-81ED-4DB2-BD59-A6C34878D82A}">
                    <a16:rowId xmlns:a16="http://schemas.microsoft.com/office/drawing/2014/main" xmlns="" val="10002"/>
                  </a:ext>
                </a:extLst>
              </a:tr>
              <a:tr h="640034">
                <a:tc>
                  <a:txBody>
                    <a:bodyPr/>
                    <a:lstStyle/>
                    <a:p>
                      <a:endParaRPr lang="it-IT" sz="1800" dirty="0"/>
                    </a:p>
                  </a:txBody>
                  <a:tcPr marL="91444" marR="91444" marT="45698" marB="45698"/>
                </a:tc>
                <a:tc>
                  <a:txBody>
                    <a:bodyPr/>
                    <a:lstStyle/>
                    <a:p>
                      <a:r>
                        <a:rPr lang="it-IT" sz="1800" dirty="0"/>
                        <a:t>                             70</a:t>
                      </a:r>
                    </a:p>
                    <a:p>
                      <a:r>
                        <a:rPr lang="it-IT" sz="1800" dirty="0"/>
                        <a:t>                  Passività</a:t>
                      </a:r>
                    </a:p>
                  </a:txBody>
                  <a:tcPr marL="91444" marR="91444" marT="45698" marB="45698"/>
                </a:tc>
                <a:extLst>
                  <a:ext uri="{0D108BD9-81ED-4DB2-BD59-A6C34878D82A}">
                    <a16:rowId xmlns:a16="http://schemas.microsoft.com/office/drawing/2014/main" xmlns="" val="10003"/>
                  </a:ext>
                </a:extLst>
              </a:tr>
            </a:tbl>
          </a:graphicData>
        </a:graphic>
      </p:graphicFrame>
      <p:sp>
        <p:nvSpPr>
          <p:cNvPr id="3" name="CasellaDiTesto 2">
            <a:extLst>
              <a:ext uri="{FF2B5EF4-FFF2-40B4-BE49-F238E27FC236}">
                <a16:creationId xmlns:a16="http://schemas.microsoft.com/office/drawing/2014/main" xmlns="" id="{29BFCAE4-C241-E668-EC86-800D38257B0B}"/>
              </a:ext>
            </a:extLst>
          </p:cNvPr>
          <p:cNvSpPr txBox="1"/>
          <p:nvPr/>
        </p:nvSpPr>
        <p:spPr>
          <a:xfrm>
            <a:off x="4608513" y="2041525"/>
            <a:ext cx="3892550" cy="368300"/>
          </a:xfrm>
          <a:prstGeom prst="rect">
            <a:avLst/>
          </a:prstGeom>
          <a:noFill/>
          <a:ln>
            <a:solidFill>
              <a:schemeClr val="accent2">
                <a:lumMod val="75000"/>
              </a:schemeClr>
            </a:solidFill>
          </a:ln>
        </p:spPr>
        <p:txBody>
          <a:bodyPr>
            <a:spAutoFit/>
          </a:bodyPr>
          <a:lstStyle/>
          <a:p>
            <a:pPr algn="ctr">
              <a:defRPr/>
            </a:pPr>
            <a:r>
              <a:rPr lang="it-IT" sz="1800" dirty="0">
                <a:solidFill>
                  <a:srgbClr val="C00000"/>
                </a:solidFill>
                <a:cs typeface="Arial" charset="0"/>
              </a:rPr>
              <a:t>Stato patrimoniale (prospetto)</a:t>
            </a:r>
          </a:p>
        </p:txBody>
      </p:sp>
      <p:sp>
        <p:nvSpPr>
          <p:cNvPr id="8" name="CasellaDiTesto 7">
            <a:extLst>
              <a:ext uri="{FF2B5EF4-FFF2-40B4-BE49-F238E27FC236}">
                <a16:creationId xmlns:a16="http://schemas.microsoft.com/office/drawing/2014/main" xmlns="" id="{DC205FDC-BA9A-639A-6398-549706888D2B}"/>
              </a:ext>
            </a:extLst>
          </p:cNvPr>
          <p:cNvSpPr txBox="1"/>
          <p:nvPr/>
        </p:nvSpPr>
        <p:spPr>
          <a:xfrm>
            <a:off x="4859338" y="5426075"/>
            <a:ext cx="3892550" cy="1200150"/>
          </a:xfrm>
          <a:prstGeom prst="rect">
            <a:avLst/>
          </a:prstGeom>
          <a:noFill/>
          <a:ln>
            <a:solidFill>
              <a:schemeClr val="accent2">
                <a:lumMod val="75000"/>
              </a:schemeClr>
            </a:solidFill>
          </a:ln>
        </p:spPr>
        <p:txBody>
          <a:bodyPr>
            <a:spAutoFit/>
          </a:bodyPr>
          <a:lstStyle/>
          <a:p>
            <a:pPr algn="ctr">
              <a:defRPr/>
            </a:pPr>
            <a:r>
              <a:rPr lang="it-IT" sz="1800" dirty="0">
                <a:solidFill>
                  <a:srgbClr val="C00000"/>
                </a:solidFill>
                <a:cs typeface="Arial" charset="0"/>
              </a:rPr>
              <a:t>Utile d’esercizio= 10 viene inserito nel Passivo consentendo l’uguaglianza tra Attività=Passività</a:t>
            </a:r>
          </a:p>
        </p:txBody>
      </p:sp>
      <p:sp>
        <p:nvSpPr>
          <p:cNvPr id="5" name="Freccia in giù 4">
            <a:extLst>
              <a:ext uri="{FF2B5EF4-FFF2-40B4-BE49-F238E27FC236}">
                <a16:creationId xmlns:a16="http://schemas.microsoft.com/office/drawing/2014/main" xmlns="" id="{35CD4A0A-B655-F325-58ED-78DEEE6C13F7}"/>
              </a:ext>
            </a:extLst>
          </p:cNvPr>
          <p:cNvSpPr/>
          <p:nvPr/>
        </p:nvSpPr>
        <p:spPr>
          <a:xfrm>
            <a:off x="960492" y="4051461"/>
            <a:ext cx="296863" cy="285376"/>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graphicFrame>
        <p:nvGraphicFramePr>
          <p:cNvPr id="11" name="Tabella 10">
            <a:extLst>
              <a:ext uri="{FF2B5EF4-FFF2-40B4-BE49-F238E27FC236}">
                <a16:creationId xmlns:a16="http://schemas.microsoft.com/office/drawing/2014/main" xmlns="" id="{29A852D1-0BAB-F05D-95F5-B15E7AA385F0}"/>
              </a:ext>
            </a:extLst>
          </p:cNvPr>
          <p:cNvGraphicFramePr>
            <a:graphicFrameLocks noGrp="1"/>
          </p:cNvGraphicFramePr>
          <p:nvPr/>
        </p:nvGraphicFramePr>
        <p:xfrm>
          <a:off x="498475" y="2566988"/>
          <a:ext cx="3892550" cy="2020888"/>
        </p:xfrm>
        <a:graphic>
          <a:graphicData uri="http://schemas.openxmlformats.org/drawingml/2006/table">
            <a:tbl>
              <a:tblPr firstRow="1" bandRow="1">
                <a:tableStyleId>{5C22544A-7EE6-4342-B048-85BDC9FD1C3A}</a:tableStyleId>
              </a:tblPr>
              <a:tblGrid>
                <a:gridCol w="1946275">
                  <a:extLst>
                    <a:ext uri="{9D8B030D-6E8A-4147-A177-3AD203B41FA5}">
                      <a16:colId xmlns:a16="http://schemas.microsoft.com/office/drawing/2014/main" xmlns="" val="20000"/>
                    </a:ext>
                  </a:extLst>
                </a:gridCol>
                <a:gridCol w="1946275">
                  <a:extLst>
                    <a:ext uri="{9D8B030D-6E8A-4147-A177-3AD203B41FA5}">
                      <a16:colId xmlns:a16="http://schemas.microsoft.com/office/drawing/2014/main" xmlns="" val="20001"/>
                    </a:ext>
                  </a:extLst>
                </a:gridCol>
              </a:tblGrid>
              <a:tr h="639830">
                <a:tc>
                  <a:txBody>
                    <a:bodyPr/>
                    <a:lstStyle/>
                    <a:p>
                      <a:r>
                        <a:rPr lang="it-IT" sz="1800" dirty="0"/>
                        <a:t>Costi</a:t>
                      </a:r>
                    </a:p>
                  </a:txBody>
                  <a:tcPr marL="91444" marR="91444" marT="45692" marB="45692"/>
                </a:tc>
                <a:tc>
                  <a:txBody>
                    <a:bodyPr/>
                    <a:lstStyle/>
                    <a:p>
                      <a:r>
                        <a:rPr lang="it-IT" sz="1800" dirty="0"/>
                        <a:t>                   Ricavi</a:t>
                      </a:r>
                    </a:p>
                  </a:txBody>
                  <a:tcPr marL="91444" marR="91444" marT="45692" marB="45692"/>
                </a:tc>
                <a:extLst>
                  <a:ext uri="{0D108BD9-81ED-4DB2-BD59-A6C34878D82A}">
                    <a16:rowId xmlns:a16="http://schemas.microsoft.com/office/drawing/2014/main" xmlns="" val="10000"/>
                  </a:ext>
                </a:extLst>
              </a:tr>
              <a:tr h="639830">
                <a:tc>
                  <a:txBody>
                    <a:bodyPr/>
                    <a:lstStyle/>
                    <a:p>
                      <a:r>
                        <a:rPr lang="it-IT" sz="1800" dirty="0"/>
                        <a:t>120</a:t>
                      </a:r>
                    </a:p>
                  </a:txBody>
                  <a:tcPr marL="91444" marR="91444" marT="45692" marB="45692"/>
                </a:tc>
                <a:tc>
                  <a:txBody>
                    <a:bodyPr/>
                    <a:lstStyle/>
                    <a:p>
                      <a:r>
                        <a:rPr lang="it-IT" sz="1800" baseline="0" dirty="0"/>
                        <a:t>                       130</a:t>
                      </a:r>
                      <a:endParaRPr lang="it-IT" sz="1800" dirty="0"/>
                    </a:p>
                  </a:txBody>
                  <a:tcPr marL="91444" marR="91444" marT="45692" marB="45692"/>
                </a:tc>
                <a:extLst>
                  <a:ext uri="{0D108BD9-81ED-4DB2-BD59-A6C34878D82A}">
                    <a16:rowId xmlns:a16="http://schemas.microsoft.com/office/drawing/2014/main" xmlns="" val="10001"/>
                  </a:ext>
                </a:extLst>
              </a:tr>
              <a:tr h="370614">
                <a:tc>
                  <a:txBody>
                    <a:bodyPr/>
                    <a:lstStyle/>
                    <a:p>
                      <a:endParaRPr lang="it-IT" sz="1800" dirty="0"/>
                    </a:p>
                  </a:txBody>
                  <a:tcPr marL="91444" marR="91444" marT="45692" marB="45692"/>
                </a:tc>
                <a:tc>
                  <a:txBody>
                    <a:bodyPr/>
                    <a:lstStyle/>
                    <a:p>
                      <a:endParaRPr lang="it-IT" sz="1800" dirty="0"/>
                    </a:p>
                  </a:txBody>
                  <a:tcPr marL="91444" marR="91444" marT="45692" marB="45692"/>
                </a:tc>
                <a:extLst>
                  <a:ext uri="{0D108BD9-81ED-4DB2-BD59-A6C34878D82A}">
                    <a16:rowId xmlns:a16="http://schemas.microsoft.com/office/drawing/2014/main" xmlns="" val="10002"/>
                  </a:ext>
                </a:extLst>
              </a:tr>
              <a:tr h="370614">
                <a:tc>
                  <a:txBody>
                    <a:bodyPr/>
                    <a:lstStyle/>
                    <a:p>
                      <a:r>
                        <a:rPr lang="it-IT" sz="1800" dirty="0"/>
                        <a:t>Utile 10</a:t>
                      </a:r>
                    </a:p>
                  </a:txBody>
                  <a:tcPr marL="91444" marR="91444" marT="45692" marB="45692"/>
                </a:tc>
                <a:tc>
                  <a:txBody>
                    <a:bodyPr/>
                    <a:lstStyle/>
                    <a:p>
                      <a:endParaRPr lang="it-IT" sz="1800" dirty="0"/>
                    </a:p>
                  </a:txBody>
                  <a:tcPr marL="91444" marR="91444" marT="45692" marB="45692"/>
                </a:tc>
                <a:extLst>
                  <a:ext uri="{0D108BD9-81ED-4DB2-BD59-A6C34878D82A}">
                    <a16:rowId xmlns:a16="http://schemas.microsoft.com/office/drawing/2014/main" xmlns="" val="10003"/>
                  </a:ext>
                </a:extLst>
              </a:tr>
            </a:tbl>
          </a:graphicData>
        </a:graphic>
      </p:graphicFrame>
      <p:sp>
        <p:nvSpPr>
          <p:cNvPr id="12" name="CasellaDiTesto 11">
            <a:extLst>
              <a:ext uri="{FF2B5EF4-FFF2-40B4-BE49-F238E27FC236}">
                <a16:creationId xmlns:a16="http://schemas.microsoft.com/office/drawing/2014/main" xmlns="" id="{E2D43525-2011-6950-0DC2-6BF58F19DB56}"/>
              </a:ext>
            </a:extLst>
          </p:cNvPr>
          <p:cNvSpPr txBox="1"/>
          <p:nvPr/>
        </p:nvSpPr>
        <p:spPr>
          <a:xfrm>
            <a:off x="498475" y="2036763"/>
            <a:ext cx="3892550" cy="369887"/>
          </a:xfrm>
          <a:prstGeom prst="rect">
            <a:avLst/>
          </a:prstGeom>
          <a:noFill/>
          <a:ln>
            <a:solidFill>
              <a:schemeClr val="accent2">
                <a:lumMod val="75000"/>
              </a:schemeClr>
            </a:solidFill>
          </a:ln>
        </p:spPr>
        <p:txBody>
          <a:bodyPr>
            <a:spAutoFit/>
          </a:bodyPr>
          <a:lstStyle/>
          <a:p>
            <a:pPr algn="ctr">
              <a:defRPr/>
            </a:pPr>
            <a:r>
              <a:rPr lang="it-IT" sz="1800" dirty="0">
                <a:solidFill>
                  <a:srgbClr val="C00000"/>
                </a:solidFill>
                <a:cs typeface="Arial" charset="0"/>
              </a:rPr>
              <a:t>Conto Economico (prospetto)</a:t>
            </a:r>
          </a:p>
        </p:txBody>
      </p:sp>
      <p:sp>
        <p:nvSpPr>
          <p:cNvPr id="13" name="CasellaDiTesto 12">
            <a:extLst>
              <a:ext uri="{FF2B5EF4-FFF2-40B4-BE49-F238E27FC236}">
                <a16:creationId xmlns:a16="http://schemas.microsoft.com/office/drawing/2014/main" xmlns="" id="{2655FFDC-309B-2CAE-EDF1-79F76FE69A40}"/>
              </a:ext>
            </a:extLst>
          </p:cNvPr>
          <p:cNvSpPr txBox="1"/>
          <p:nvPr/>
        </p:nvSpPr>
        <p:spPr>
          <a:xfrm>
            <a:off x="1979613" y="822325"/>
            <a:ext cx="5018087" cy="646113"/>
          </a:xfrm>
          <a:prstGeom prst="rect">
            <a:avLst/>
          </a:prstGeom>
          <a:noFill/>
          <a:ln>
            <a:solidFill>
              <a:schemeClr val="accent2">
                <a:lumMod val="75000"/>
              </a:schemeClr>
            </a:solidFill>
          </a:ln>
        </p:spPr>
        <p:txBody>
          <a:bodyPr>
            <a:spAutoFit/>
          </a:bodyPr>
          <a:lstStyle/>
          <a:p>
            <a:pPr algn="ctr">
              <a:defRPr/>
            </a:pPr>
            <a:r>
              <a:rPr lang="it-IT" sz="1800" b="1" dirty="0">
                <a:solidFill>
                  <a:srgbClr val="0070C0"/>
                </a:solidFill>
                <a:cs typeface="Arial" charset="0"/>
              </a:rPr>
              <a:t>Valori rilevati in contabilità secondo il metodo </a:t>
            </a:r>
            <a:r>
              <a:rPr lang="it-IT" sz="1800" b="1" dirty="0" err="1">
                <a:solidFill>
                  <a:srgbClr val="0070C0"/>
                </a:solidFill>
                <a:cs typeface="Arial" charset="0"/>
              </a:rPr>
              <a:t>partiduplistico</a:t>
            </a:r>
            <a:endParaRPr lang="it-IT" sz="1800" b="1" dirty="0">
              <a:solidFill>
                <a:srgbClr val="0070C0"/>
              </a:solidFill>
              <a:cs typeface="Arial" charset="0"/>
            </a:endParaRPr>
          </a:p>
        </p:txBody>
      </p:sp>
      <p:sp>
        <p:nvSpPr>
          <p:cNvPr id="7" name="Arco a tutto sesto 6">
            <a:extLst>
              <a:ext uri="{FF2B5EF4-FFF2-40B4-BE49-F238E27FC236}">
                <a16:creationId xmlns:a16="http://schemas.microsoft.com/office/drawing/2014/main" xmlns="" id="{E8C68D32-B0FF-4139-079E-C578A3B392F5}"/>
              </a:ext>
            </a:extLst>
          </p:cNvPr>
          <p:cNvSpPr/>
          <p:nvPr/>
        </p:nvSpPr>
        <p:spPr>
          <a:xfrm>
            <a:off x="2840038" y="1544638"/>
            <a:ext cx="3101975" cy="714375"/>
          </a:xfrm>
          <a:prstGeom prst="blockArc">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solidFill>
                <a:schemeClr val="tx1"/>
              </a:solidFill>
            </a:endParaRPr>
          </a:p>
        </p:txBody>
      </p:sp>
      <p:sp>
        <p:nvSpPr>
          <p:cNvPr id="9" name="Freccia angolare bidirezionale 8">
            <a:extLst>
              <a:ext uri="{FF2B5EF4-FFF2-40B4-BE49-F238E27FC236}">
                <a16:creationId xmlns:a16="http://schemas.microsoft.com/office/drawing/2014/main" xmlns="" id="{EA13BA0A-E98F-4A22-0305-5617B21C7B0C}"/>
              </a:ext>
            </a:extLst>
          </p:cNvPr>
          <p:cNvSpPr/>
          <p:nvPr/>
        </p:nvSpPr>
        <p:spPr>
          <a:xfrm>
            <a:off x="1335071" y="3945517"/>
            <a:ext cx="6852808" cy="592280"/>
          </a:xfrm>
          <a:prstGeom prst="leftUp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t-IT"/>
          </a:p>
        </p:txBody>
      </p:sp>
      <p:sp>
        <p:nvSpPr>
          <p:cNvPr id="4" name="CasellaDiTesto 3">
            <a:extLst>
              <a:ext uri="{FF2B5EF4-FFF2-40B4-BE49-F238E27FC236}">
                <a16:creationId xmlns:a16="http://schemas.microsoft.com/office/drawing/2014/main" xmlns="" id="{0FFABA64-90C0-8CF2-25CD-BF41CCD2E116}"/>
              </a:ext>
            </a:extLst>
          </p:cNvPr>
          <p:cNvSpPr txBox="1"/>
          <p:nvPr/>
        </p:nvSpPr>
        <p:spPr>
          <a:xfrm>
            <a:off x="392113" y="5593898"/>
            <a:ext cx="3892550" cy="369332"/>
          </a:xfrm>
          <a:prstGeom prst="rect">
            <a:avLst/>
          </a:prstGeom>
          <a:noFill/>
          <a:ln>
            <a:solidFill>
              <a:schemeClr val="accent2">
                <a:lumMod val="75000"/>
              </a:schemeClr>
            </a:solidFill>
          </a:ln>
        </p:spPr>
        <p:txBody>
          <a:bodyPr>
            <a:spAutoFit/>
          </a:bodyPr>
          <a:lstStyle/>
          <a:p>
            <a:pPr algn="ctr">
              <a:defRPr/>
            </a:pPr>
            <a:r>
              <a:rPr lang="it-IT" sz="1800" b="1" dirty="0">
                <a:solidFill>
                  <a:srgbClr val="C00000"/>
                </a:solidFill>
                <a:cs typeface="Arial" charset="0"/>
              </a:rPr>
              <a:t>Attività – Passività = Patrimonio netto</a:t>
            </a:r>
          </a:p>
        </p:txBody>
      </p:sp>
    </p:spTree>
  </p:cSld>
  <p:clrMapOvr>
    <a:masterClrMapping/>
  </p:clrMapOvr>
  <p:transition>
    <p:wipe dir="r"/>
  </p:transition>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827584" y="332656"/>
            <a:ext cx="7772400" cy="1079500"/>
          </a:xfrm>
        </p:spPr>
        <p:txBody>
          <a:bodyPr/>
          <a:lstStyle/>
          <a:p>
            <a:pPr algn="ctr" eaLnBrk="1" hangingPunct="1"/>
            <a:r>
              <a:rPr lang="it-IT" altLang="it-IT" sz="3600" dirty="0">
                <a:solidFill>
                  <a:schemeClr val="accent6">
                    <a:lumMod val="50000"/>
                  </a:schemeClr>
                </a:solidFill>
                <a:latin typeface="Times New Roman" panose="02020603050405020304" pitchFamily="18" charset="0"/>
                <a:cs typeface="Times New Roman" panose="02020603050405020304" pitchFamily="18" charset="0"/>
              </a:rPr>
              <a:t>La contabilità finanziaria e la contabilità economico-patrimoniale </a:t>
            </a:r>
          </a:p>
        </p:txBody>
      </p:sp>
      <p:sp>
        <p:nvSpPr>
          <p:cNvPr id="35843" name="Rectangle 3"/>
          <p:cNvSpPr>
            <a:spLocks noGrp="1" noChangeArrowheads="1"/>
          </p:cNvSpPr>
          <p:nvPr>
            <p:ph idx="1"/>
          </p:nvPr>
        </p:nvSpPr>
        <p:spPr>
          <a:xfrm>
            <a:off x="827584" y="1595748"/>
            <a:ext cx="7488832" cy="2232248"/>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pPr eaLnBrk="1" hangingPunct="1">
              <a:lnSpc>
                <a:spcPct val="80000"/>
              </a:lnSpc>
              <a:buFontTx/>
              <a:buChar char="•"/>
            </a:pPr>
            <a:endParaRPr lang="it-IT" altLang="it-IT" dirty="0">
              <a:solidFill>
                <a:schemeClr val="accent3">
                  <a:lumMod val="50000"/>
                </a:schemeClr>
              </a:solidFill>
              <a:effectLst/>
              <a:latin typeface="Times New Roman" panose="02020603050405020304" pitchFamily="18" charset="0"/>
              <a:cs typeface="Times New Roman" panose="02020603050405020304" pitchFamily="18" charset="0"/>
            </a:endParaRPr>
          </a:p>
          <a:p>
            <a:pPr marL="381000" indent="-381000">
              <a:lnSpc>
                <a:spcPct val="110000"/>
              </a:lnSpc>
              <a:spcBef>
                <a:spcPts val="0"/>
              </a:spcBef>
              <a:spcAft>
                <a:spcPts val="0"/>
              </a:spcAft>
              <a:buNone/>
            </a:pPr>
            <a:r>
              <a:rPr lang="it-IT" altLang="it-IT" b="1" dirty="0">
                <a:latin typeface="Times New Roman" panose="02020603050405020304" pitchFamily="18" charset="0"/>
                <a:cs typeface="Times New Roman" panose="02020603050405020304" pitchFamily="18" charset="0"/>
              </a:rPr>
              <a:t>La contabilità finanziaria</a:t>
            </a:r>
            <a:r>
              <a:rPr lang="it-IT" altLang="it-IT" dirty="0">
                <a:latin typeface="Times New Roman" panose="02020603050405020304" pitchFamily="18" charset="0"/>
                <a:cs typeface="Times New Roman" panose="02020603050405020304" pitchFamily="18" charset="0"/>
              </a:rPr>
              <a:t> si fonda sulla misurazione dell’aspetto finanziario (monetario) attraverso l’individuazione delle Entrate e delle Uscite e la loro gestione. Essa è collegata alla funzione </a:t>
            </a:r>
            <a:r>
              <a:rPr lang="it-IT" altLang="it-IT" dirty="0" err="1">
                <a:latin typeface="Times New Roman" panose="02020603050405020304" pitchFamily="18" charset="0"/>
                <a:cs typeface="Times New Roman" panose="02020603050405020304" pitchFamily="18" charset="0"/>
              </a:rPr>
              <a:t>autorizzatoria</a:t>
            </a:r>
            <a:r>
              <a:rPr lang="it-IT" altLang="it-IT" dirty="0">
                <a:latin typeface="Times New Roman" panose="02020603050405020304" pitchFamily="18" charset="0"/>
                <a:cs typeface="Times New Roman" panose="02020603050405020304" pitchFamily="18" charset="0"/>
              </a:rPr>
              <a:t> che assegna all’organo rappresentativo il potere d’imporre a priori un limite alla spesa complessiva dell’azienda pubblica e un limite per ogni specifica voce di spesa, in modo da predefinire analiticamente la natura e la destinazione della spesa stessa.</a:t>
            </a:r>
          </a:p>
        </p:txBody>
      </p:sp>
      <p:sp>
        <p:nvSpPr>
          <p:cNvPr id="4" name="Rectangle 3"/>
          <p:cNvSpPr txBox="1">
            <a:spLocks noChangeArrowheads="1"/>
          </p:cNvSpPr>
          <p:nvPr/>
        </p:nvSpPr>
        <p:spPr>
          <a:xfrm>
            <a:off x="827584" y="4077072"/>
            <a:ext cx="7488832" cy="2375024"/>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Autofit/>
          </a:bodyPr>
          <a:lst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a:buFont typeface="Wingdings" panose="05000000000000000000" pitchFamily="2" charset="2"/>
              <a:buNone/>
            </a:pPr>
            <a:endParaRPr lang="it-IT" altLang="it-IT" dirty="0">
              <a:latin typeface="Times New Roman" panose="02020603050405020304" pitchFamily="18" charset="0"/>
              <a:cs typeface="Times New Roman" panose="02020603050405020304" pitchFamily="18" charset="0"/>
            </a:endParaRPr>
          </a:p>
          <a:p>
            <a:pPr>
              <a:buFont typeface="Wingdings" panose="05000000000000000000" pitchFamily="2" charset="2"/>
              <a:buNone/>
            </a:pPr>
            <a:r>
              <a:rPr lang="it-IT" altLang="it-IT" dirty="0">
                <a:latin typeface="Times New Roman" panose="02020603050405020304" pitchFamily="18" charset="0"/>
                <a:cs typeface="Times New Roman" panose="02020603050405020304" pitchFamily="18" charset="0"/>
              </a:rPr>
              <a:t>In economia aziendale, per </a:t>
            </a:r>
            <a:r>
              <a:rPr lang="it-IT" altLang="it-IT" b="1" dirty="0">
                <a:latin typeface="Times New Roman" panose="02020603050405020304" pitchFamily="18" charset="0"/>
                <a:cs typeface="Times New Roman" panose="02020603050405020304" pitchFamily="18" charset="0"/>
              </a:rPr>
              <a:t>contabilità generale  (CEP) </a:t>
            </a:r>
            <a:r>
              <a:rPr lang="it-IT" altLang="it-IT" dirty="0">
                <a:latin typeface="Times New Roman" panose="02020603050405020304" pitchFamily="18" charset="0"/>
                <a:cs typeface="Times New Roman" panose="02020603050405020304" pitchFamily="18" charset="0"/>
              </a:rPr>
              <a:t>si intende l’ordinato sistema di scritture contabili che si fonda sul metodo della partita doppia e che ha per obiettivo principale la determinazione del reddito d’esercizio e del capitale di funzionamento. Gli aspetti osservati e misurati sono quelli economici e quelli finanziari nelle loro correlazioni.</a:t>
            </a:r>
          </a:p>
        </p:txBody>
      </p:sp>
    </p:spTree>
    <p:extLst>
      <p:ext uri="{BB962C8B-B14F-4D97-AF65-F5344CB8AC3E}">
        <p14:creationId xmlns:p14="http://schemas.microsoft.com/office/powerpoint/2010/main" val="3183056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959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8"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3503" name="Group 31"/>
          <p:cNvGraphicFramePr>
            <a:graphicFrameLocks noGrp="1"/>
          </p:cNvGraphicFramePr>
          <p:nvPr>
            <p:ph/>
            <p:extLst>
              <p:ext uri="{D42A27DB-BD31-4B8C-83A1-F6EECF244321}">
                <p14:modId xmlns:p14="http://schemas.microsoft.com/office/powerpoint/2010/main" val="1171653370"/>
              </p:ext>
            </p:extLst>
          </p:nvPr>
        </p:nvGraphicFramePr>
        <p:xfrm>
          <a:off x="502187" y="434815"/>
          <a:ext cx="8352929" cy="6302410"/>
        </p:xfrm>
        <a:graphic>
          <a:graphicData uri="http://schemas.openxmlformats.org/drawingml/2006/table">
            <a:tbl>
              <a:tblPr/>
              <a:tblGrid>
                <a:gridCol w="2659596">
                  <a:extLst>
                    <a:ext uri="{9D8B030D-6E8A-4147-A177-3AD203B41FA5}">
                      <a16:colId xmlns:a16="http://schemas.microsoft.com/office/drawing/2014/main" xmlns="" val="20000"/>
                    </a:ext>
                  </a:extLst>
                </a:gridCol>
                <a:gridCol w="3312168">
                  <a:extLst>
                    <a:ext uri="{9D8B030D-6E8A-4147-A177-3AD203B41FA5}">
                      <a16:colId xmlns:a16="http://schemas.microsoft.com/office/drawing/2014/main" xmlns="" val="20001"/>
                    </a:ext>
                  </a:extLst>
                </a:gridCol>
                <a:gridCol w="2381165">
                  <a:extLst>
                    <a:ext uri="{9D8B030D-6E8A-4147-A177-3AD203B41FA5}">
                      <a16:colId xmlns:a16="http://schemas.microsoft.com/office/drawing/2014/main" xmlns="" val="20002"/>
                    </a:ext>
                  </a:extLst>
                </a:gridCol>
              </a:tblGrid>
              <a:tr h="810512">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it-IT" altLang="it-IT" sz="1400" b="0" i="0" u="none" strike="noStrike" cap="none" normalizeH="0" baseline="0">
                        <a:ln>
                          <a:noFill/>
                        </a:ln>
                        <a:solidFill>
                          <a:schemeClr val="tx1"/>
                        </a:solidFill>
                        <a:effectLst/>
                        <a:latin typeface="Times New Roman" panose="02020603050405020304" pitchFamily="18" charset="0"/>
                        <a:ea typeface="MS PGothic" panose="020B0600070205080204" pitchFamily="34" charset="-128"/>
                      </a:endParaRPr>
                    </a:p>
                  </a:txBody>
                  <a:tcPr marL="91435" marR="91435" marT="45725" marB="4572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1"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Contabilità generale</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1"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(Economico-patrimoniale)</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it-IT" altLang="it-IT" sz="1400" b="1" i="1"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endParaRPr>
                    </a:p>
                  </a:txBody>
                  <a:tcPr marL="91435" marR="91435" marT="45725" marB="4572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1"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Contabilità </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1"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di natura Finanziaria</a:t>
                      </a:r>
                    </a:p>
                  </a:txBody>
                  <a:tcPr marL="91435" marR="91435" marT="45725" marB="4572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724632">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0"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Finalità principale</a:t>
                      </a:r>
                    </a:p>
                  </a:txBody>
                  <a:tcPr marL="91435" marR="91435" marT="45725" marB="4572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Osservazione della gestione passata e valutazione dell’economicità (ex-post)</a:t>
                      </a:r>
                    </a:p>
                  </a:txBody>
                  <a:tcPr marL="91435" marR="91435" marT="45725" marB="4572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Funzione autorizzativa (ex ante) e attendibilità della previsione</a:t>
                      </a:r>
                    </a:p>
                  </a:txBody>
                  <a:tcPr marL="91435" marR="91435" marT="45725" marB="4572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239918">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0"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Oggetto e Risultati </a:t>
                      </a:r>
                    </a:p>
                  </a:txBody>
                  <a:tcPr marL="91435" marR="91435" marT="45725" marB="4572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Combinazione generale d</a:t>
                      </a:r>
                      <a:r>
                        <a:rPr kumimoji="0" lang="ja-JP"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a:t>
                      </a:r>
                      <a:r>
                        <a:rPr kumimoji="0" lang="it-IT" altLang="ja-JP"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azienda</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Valori economici e finanziari</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1"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Reddito d</a:t>
                      </a:r>
                      <a:r>
                        <a:rPr kumimoji="0" lang="ja-JP" altLang="it-IT" sz="1400" b="0" i="1"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a:t>
                      </a:r>
                      <a:r>
                        <a:rPr kumimoji="0" lang="it-IT" altLang="ja-JP" sz="1400" b="0" i="1"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esercizio e capitale di funzionamento</a:t>
                      </a:r>
                      <a:endParaRPr kumimoji="0" lang="it-IT" altLang="it-IT" sz="1400" b="0" i="1"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endParaRPr>
                    </a:p>
                  </a:txBody>
                  <a:tcPr marL="91435" marR="91435" marT="45725" marB="4572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Combinazione generale d</a:t>
                      </a:r>
                      <a:r>
                        <a:rPr kumimoji="0" lang="ja-JP" altLang="it-IT"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a:t>
                      </a:r>
                      <a:r>
                        <a:rPr kumimoji="0" lang="it-IT" altLang="ja-JP"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azienda</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Valori finanziari </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1"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Fondo cassa e risultato di amministrazione</a:t>
                      </a:r>
                    </a:p>
                  </a:txBody>
                  <a:tcPr marL="91435" marR="91435" marT="45725" marB="4572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454622">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0"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Metodo </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Momento e tecnica di rilevazione</a:t>
                      </a:r>
                    </a:p>
                  </a:txBody>
                  <a:tcPr marL="91435" marR="91435" marT="45725" marB="4572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Partita doppia</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Stime e congetture</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Competenza economica</a:t>
                      </a:r>
                    </a:p>
                  </a:txBody>
                  <a:tcPr marL="91435" marR="91435" marT="45725" marB="4572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Partita semplice</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Fasi decisionali dei processi di entrata e di spesa</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a:ln>
                            <a:noFill/>
                          </a:ln>
                          <a:solidFill>
                            <a:schemeClr val="accent3">
                              <a:lumMod val="50000"/>
                            </a:schemeClr>
                          </a:solidFill>
                          <a:effectLst/>
                          <a:latin typeface="Times New Roman" panose="02020603050405020304" pitchFamily="18" charset="0"/>
                          <a:ea typeface="MS PGothic" panose="020B0600070205080204" pitchFamily="34" charset="-128"/>
                        </a:rPr>
                        <a:t>Competenza finanziaria potenziata</a:t>
                      </a:r>
                    </a:p>
                  </a:txBody>
                  <a:tcPr marL="91435" marR="91435" marT="45725" marB="4572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055790">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0"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Altre caratteristiche</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1" i="0" u="none" strike="noStrike" cap="none" normalizeH="0" baseline="0" dirty="0">
                          <a:ln>
                            <a:noFill/>
                          </a:ln>
                          <a:solidFill>
                            <a:schemeClr val="accent6">
                              <a:lumMod val="50000"/>
                            </a:schemeClr>
                          </a:solidFill>
                          <a:effectLst/>
                          <a:latin typeface="Times New Roman" panose="02020603050405020304" pitchFamily="18" charset="0"/>
                          <a:ea typeface="MS PGothic" panose="020B0600070205080204" pitchFamily="34" charset="-128"/>
                        </a:rPr>
                        <a:t>delle rilevazioni</a:t>
                      </a:r>
                    </a:p>
                  </a:txBody>
                  <a:tcPr marL="91435" marR="91435" marT="45725" marB="45725"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Contabili – aspetto economico e finanziario- prevalentemente concomitanti e consuntive – informativa esterna ed interna – cronologiche e sistematiche – guidate dalla dottrina aziendale e standard professionali</a:t>
                      </a:r>
                    </a:p>
                  </a:txBody>
                  <a:tcPr marL="91435" marR="91435" marT="45725" marB="45725"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2"/>
                        </a:buClr>
                        <a:buSzPct val="75000"/>
                        <a:buFont typeface="Wingdings" pitchFamily="2" charset="2"/>
                        <a:defRPr sz="2800">
                          <a:solidFill>
                            <a:srgbClr val="990033"/>
                          </a:solidFill>
                          <a:latin typeface="Arial" panose="020B0604020202020204" pitchFamily="34" charset="0"/>
                          <a:ea typeface="MS PGothic" panose="020B0600070205080204" pitchFamily="34" charset="-128"/>
                        </a:defRPr>
                      </a:lvl1pPr>
                      <a:lvl2pPr marL="742950" indent="-285750">
                        <a:spcBef>
                          <a:spcPct val="20000"/>
                        </a:spcBef>
                        <a:buClr>
                          <a:schemeClr val="folHlink"/>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2pPr>
                      <a:lvl3pPr marL="1143000" indent="-228600">
                        <a:spcBef>
                          <a:spcPct val="20000"/>
                        </a:spcBef>
                        <a:buClr>
                          <a:schemeClr val="tx2"/>
                        </a:buClr>
                        <a:buSzPct val="60000"/>
                        <a:buFont typeface="Wingdings" pitchFamily="2" charset="2"/>
                        <a:defRPr sz="2800">
                          <a:solidFill>
                            <a:srgbClr val="990033"/>
                          </a:solidFill>
                          <a:latin typeface="Arial" panose="020B0604020202020204" pitchFamily="34" charset="0"/>
                          <a:ea typeface="MS PGothic" panose="020B0600070205080204" pitchFamily="34" charset="-128"/>
                        </a:defRPr>
                      </a:lvl3pPr>
                      <a:lvl4pPr marL="16002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4pPr>
                      <a:lvl5pPr marL="2057400" indent="-228600">
                        <a:spcBef>
                          <a:spcPct val="20000"/>
                        </a:spcBef>
                        <a:buClr>
                          <a:schemeClr val="tx1"/>
                        </a:buClr>
                        <a:buSzPct val="100000"/>
                        <a:defRPr sz="2800">
                          <a:solidFill>
                            <a:srgbClr val="990033"/>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defRPr sz="2800">
                          <a:solidFill>
                            <a:srgbClr val="990033"/>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rPr>
                        <a:t>Contabili – finanziarie (monetarie)- prevalentemente preventive – informativa interna ed esterna –cronologiche e sistematiche – guidate da norme e prassi consolidate</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it-IT" altLang="it-IT" sz="1400" b="0" i="0" u="none" strike="noStrike" cap="none" normalizeH="0" baseline="0" dirty="0">
                        <a:ln>
                          <a:noFill/>
                        </a:ln>
                        <a:solidFill>
                          <a:schemeClr val="accent3">
                            <a:lumMod val="50000"/>
                          </a:schemeClr>
                        </a:solidFill>
                        <a:effectLst/>
                        <a:latin typeface="Times New Roman" panose="02020603050405020304" pitchFamily="18" charset="0"/>
                        <a:ea typeface="MS PGothic" panose="020B0600070205080204" pitchFamily="34" charset="-128"/>
                      </a:endParaRPr>
                    </a:p>
                  </a:txBody>
                  <a:tcPr marL="91435" marR="91435" marT="45725" marB="45725"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748883681"/>
      </p:ext>
    </p:extLst>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814729" y="517591"/>
            <a:ext cx="7772400" cy="1296144"/>
          </a:xfrm>
        </p:spPr>
        <p:txBody>
          <a:bodyPr>
            <a:normAutofit fontScale="90000"/>
          </a:bodyPr>
          <a:lstStyle/>
          <a:p>
            <a:pPr algn="ctr" eaLnBrk="1" hangingPunct="1"/>
            <a:r>
              <a:rPr lang="it-IT" altLang="it-IT" sz="3200" dirty="0">
                <a:solidFill>
                  <a:schemeClr val="accent6">
                    <a:lumMod val="50000"/>
                  </a:schemeClr>
                </a:solidFill>
                <a:latin typeface="Times New Roman" panose="02020603050405020304" pitchFamily="18" charset="0"/>
                <a:cs typeface="Times New Roman" panose="02020603050405020304" pitchFamily="18" charset="0"/>
              </a:rPr>
              <a:t>La contabilità finanziaria e </a:t>
            </a:r>
            <a:br>
              <a:rPr lang="it-IT" altLang="it-IT" sz="3200" dirty="0">
                <a:solidFill>
                  <a:schemeClr val="accent6">
                    <a:lumMod val="50000"/>
                  </a:schemeClr>
                </a:solidFill>
                <a:latin typeface="Times New Roman" panose="02020603050405020304" pitchFamily="18" charset="0"/>
                <a:cs typeface="Times New Roman" panose="02020603050405020304" pitchFamily="18" charset="0"/>
              </a:rPr>
            </a:br>
            <a:r>
              <a:rPr lang="it-IT" altLang="it-IT" sz="3200" dirty="0">
                <a:solidFill>
                  <a:schemeClr val="accent6">
                    <a:lumMod val="50000"/>
                  </a:schemeClr>
                </a:solidFill>
                <a:latin typeface="Times New Roman" panose="02020603050405020304" pitchFamily="18" charset="0"/>
                <a:cs typeface="Times New Roman" panose="02020603050405020304" pitchFamily="18" charset="0"/>
              </a:rPr>
              <a:t>la contabilità economico-patrimoniale</a:t>
            </a:r>
            <a:br>
              <a:rPr lang="it-IT" altLang="it-IT" sz="3200" dirty="0">
                <a:solidFill>
                  <a:schemeClr val="accent6">
                    <a:lumMod val="50000"/>
                  </a:schemeClr>
                </a:solidFill>
                <a:latin typeface="Times New Roman" panose="02020603050405020304" pitchFamily="18" charset="0"/>
                <a:cs typeface="Times New Roman" panose="02020603050405020304" pitchFamily="18" charset="0"/>
              </a:rPr>
            </a:br>
            <a:r>
              <a:rPr lang="it-IT" altLang="it-IT" sz="3200" dirty="0">
                <a:solidFill>
                  <a:schemeClr val="accent6">
                    <a:lumMod val="50000"/>
                  </a:schemeClr>
                </a:solidFill>
                <a:latin typeface="Times New Roman" panose="02020603050405020304" pitchFamily="18" charset="0"/>
                <a:cs typeface="Times New Roman" panose="02020603050405020304" pitchFamily="18" charset="0"/>
              </a:rPr>
              <a:t>Principali differenze </a:t>
            </a:r>
          </a:p>
        </p:txBody>
      </p:sp>
      <p:sp>
        <p:nvSpPr>
          <p:cNvPr id="35843" name="Rectangle 3"/>
          <p:cNvSpPr>
            <a:spLocks noGrp="1" noChangeArrowheads="1"/>
          </p:cNvSpPr>
          <p:nvPr>
            <p:ph idx="1"/>
          </p:nvPr>
        </p:nvSpPr>
        <p:spPr>
          <a:xfrm>
            <a:off x="1015945" y="2456892"/>
            <a:ext cx="3528392" cy="2700300"/>
          </a:xfrm>
          <a:solidFill>
            <a:schemeClr val="accent2">
              <a:lumMod val="20000"/>
              <a:lumOff val="80000"/>
            </a:schemeClr>
          </a:solidFill>
        </p:spPr>
        <p:txBody>
          <a:bodyPr>
            <a:normAutofit/>
          </a:bodyPr>
          <a:lstStyle/>
          <a:p>
            <a:pPr marL="0" indent="0" algn="ctr" eaLnBrk="1" hangingPunct="1">
              <a:lnSpc>
                <a:spcPct val="80000"/>
              </a:lnSpc>
              <a:buNone/>
            </a:pPr>
            <a:r>
              <a:rPr lang="it-IT" altLang="it-IT" sz="2800" dirty="0">
                <a:solidFill>
                  <a:schemeClr val="accent3">
                    <a:lumMod val="50000"/>
                  </a:schemeClr>
                </a:solidFill>
                <a:effectLst/>
                <a:latin typeface="Times New Roman" panose="02020603050405020304" pitchFamily="18" charset="0"/>
                <a:cs typeface="Times New Roman" panose="02020603050405020304" pitchFamily="18" charset="0"/>
              </a:rPr>
              <a:t>Contabilità finanziaria</a:t>
            </a:r>
          </a:p>
          <a:p>
            <a:pPr marL="73152" indent="0" algn="just">
              <a:lnSpc>
                <a:spcPct val="100000"/>
              </a:lnSpc>
              <a:spcBef>
                <a:spcPts val="0"/>
              </a:spcBef>
              <a:spcAft>
                <a:spcPts val="0"/>
              </a:spcAft>
              <a:buNone/>
            </a:pPr>
            <a:r>
              <a:rPr lang="it-IT" sz="1600" dirty="0"/>
              <a:t>RILEVA I MOVIMENTI MONETARI E FINANZIARI (entrate, spese e fondo di cassa) </a:t>
            </a:r>
          </a:p>
          <a:p>
            <a:pPr marL="73152" indent="0" algn="just">
              <a:lnSpc>
                <a:spcPct val="100000"/>
              </a:lnSpc>
              <a:spcBef>
                <a:spcPts val="0"/>
              </a:spcBef>
              <a:spcAft>
                <a:spcPts val="0"/>
              </a:spcAft>
              <a:buNone/>
            </a:pPr>
            <a:r>
              <a:rPr lang="it-IT" sz="1600" dirty="0"/>
              <a:t>DETERMINA FONDO DI CASSA, RISULTATO DI AMMINISTRAZIONE E RESIDUI ATTIVI/PASSIVI CON ACCERTAMENTI E IMPEGNI PLURIENNALI (crediti e debiti)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 name="Rectangle 3">
            <a:extLst>
              <a:ext uri="{FF2B5EF4-FFF2-40B4-BE49-F238E27FC236}">
                <a16:creationId xmlns:a16="http://schemas.microsoft.com/office/drawing/2014/main" xmlns="" id="{E7CFBA23-7755-E0B1-BA99-C8171C12780A}"/>
              </a:ext>
            </a:extLst>
          </p:cNvPr>
          <p:cNvSpPr txBox="1">
            <a:spLocks noChangeArrowheads="1"/>
          </p:cNvSpPr>
          <p:nvPr/>
        </p:nvSpPr>
        <p:spPr>
          <a:xfrm>
            <a:off x="5058737" y="2456892"/>
            <a:ext cx="3528392" cy="2700300"/>
          </a:xfrm>
          <a:prstGeom prst="rect">
            <a:avLst/>
          </a:prstGeom>
          <a:solidFill>
            <a:schemeClr val="accent4">
              <a:lumMod val="20000"/>
              <a:lumOff val="80000"/>
            </a:schemeClr>
          </a:solidFill>
        </p:spPr>
        <p:txBody>
          <a:bodyPr vert="horz" lIns="91440" tIns="45720" rIns="91440" bIns="45720" rtlCol="0">
            <a:normAutofit/>
          </a:bodyPr>
          <a:lst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lgn="ctr">
              <a:lnSpc>
                <a:spcPct val="80000"/>
              </a:lnSpc>
              <a:buFont typeface="Franklin Gothic Book" panose="020B0503020102020204" pitchFamily="34" charset="0"/>
              <a:buNone/>
            </a:pPr>
            <a:r>
              <a:rPr lang="it-IT" altLang="it-IT" sz="2800" dirty="0">
                <a:solidFill>
                  <a:schemeClr val="accent3">
                    <a:lumMod val="50000"/>
                  </a:schemeClr>
                </a:solidFill>
                <a:latin typeface="Times New Roman" panose="02020603050405020304" pitchFamily="18" charset="0"/>
                <a:cs typeface="Times New Roman" panose="02020603050405020304" pitchFamily="18" charset="0"/>
              </a:rPr>
              <a:t>Contabilità EP</a:t>
            </a:r>
          </a:p>
          <a:p>
            <a:pPr marL="73152" indent="0" algn="just">
              <a:lnSpc>
                <a:spcPct val="100000"/>
              </a:lnSpc>
              <a:spcBef>
                <a:spcPts val="0"/>
              </a:spcBef>
              <a:spcAft>
                <a:spcPts val="0"/>
              </a:spcAft>
              <a:buFont typeface="Franklin Gothic Book" panose="020B0503020102020204" pitchFamily="34" charset="0"/>
              <a:buNone/>
            </a:pPr>
            <a:r>
              <a:rPr lang="it-IT" sz="1600" dirty="0"/>
              <a:t>RILEVA I MOVIMENTI MONETARI E FINANZIARI (crediti, cassa e debiti) ED ECONOMICI PATRIMONIALI (costi-oneri, ricavi-proventi e variazione patrimonio netto)</a:t>
            </a:r>
          </a:p>
          <a:p>
            <a:pPr marL="73152" indent="0" algn="just">
              <a:lnSpc>
                <a:spcPct val="100000"/>
              </a:lnSpc>
              <a:spcBef>
                <a:spcPts val="0"/>
              </a:spcBef>
              <a:spcAft>
                <a:spcPts val="0"/>
              </a:spcAft>
              <a:buFont typeface="Franklin Gothic Book" panose="020B0503020102020204" pitchFamily="34" charset="0"/>
              <a:buNone/>
            </a:pPr>
            <a:r>
              <a:rPr lang="it-IT" sz="1600" dirty="0"/>
              <a:t>DETERMINA IL RISULTATO ECONOMICO E LE VARIAZIONI DEL PATRIMONIO NETTO</a:t>
            </a:r>
            <a:endParaRPr lang="it-IT" sz="1800"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14641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959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8"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827584" y="1485032"/>
            <a:ext cx="7772400" cy="1871960"/>
          </a:xfrm>
        </p:spPr>
        <p:txBody>
          <a:bodyPr>
            <a:normAutofit/>
          </a:bodyPr>
          <a:lstStyle/>
          <a:p>
            <a:pPr marL="73152" indent="0" algn="just">
              <a:lnSpc>
                <a:spcPct val="100000"/>
              </a:lnSpc>
              <a:spcBef>
                <a:spcPts val="0"/>
              </a:spcBef>
              <a:spcAft>
                <a:spcPts val="0"/>
              </a:spcAft>
              <a:buNone/>
            </a:pP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Le transazioni delle pubbliche amministrazioni che si sostanziano in operazioni di scambio sul mercato (acquisizione e vendita) danno luogo a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costi sostenuti e ricavi conseguiti</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mentre quelle che non consistono in operazioni di scambio propriamente dette, in quanto più strettamente conseguenti ad attività istituzionali ed erogative (tributi, contribuzioni, trasferimenti di risorse, prestazioni, servizi, altro), danno luogo ad </a:t>
            </a:r>
            <a:r>
              <a:rPr lang="it-IT" sz="1800" b="1" dirty="0">
                <a:effectLst/>
                <a:latin typeface="Times New Roman" panose="02020603050405020304" pitchFamily="18" charset="0"/>
                <a:ea typeface="Times New Roman" panose="02020603050405020304" pitchFamily="18" charset="0"/>
                <a:cs typeface="Times New Roman" panose="02020603050405020304" pitchFamily="18" charset="0"/>
              </a:rPr>
              <a:t>oneri sostenuti e proventi </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conseguiti.</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Rectangle 2">
            <a:extLst>
              <a:ext uri="{FF2B5EF4-FFF2-40B4-BE49-F238E27FC236}">
                <a16:creationId xmlns:a16="http://schemas.microsoft.com/office/drawing/2014/main" xmlns="" id="{64C2B73A-91C7-2F9B-8C0E-CCE39700380B}"/>
              </a:ext>
            </a:extLst>
          </p:cNvPr>
          <p:cNvSpPr>
            <a:spLocks noGrp="1" noChangeArrowheads="1"/>
          </p:cNvSpPr>
          <p:nvPr>
            <p:ph type="title"/>
          </p:nvPr>
        </p:nvSpPr>
        <p:spPr>
          <a:xfrm>
            <a:off x="827584" y="188640"/>
            <a:ext cx="7772400" cy="1079500"/>
          </a:xfrm>
        </p:spPr>
        <p:txBody>
          <a:bodyPr>
            <a:normAutofit/>
          </a:bodyPr>
          <a:lstStyle/>
          <a:p>
            <a:pPr algn="ctr"/>
            <a:r>
              <a:rPr lang="it-IT" sz="3200" dirty="0">
                <a:solidFill>
                  <a:schemeClr val="accent6">
                    <a:lumMod val="50000"/>
                  </a:schemeClr>
                </a:solidFill>
                <a:latin typeface="Times New Roman" panose="02020603050405020304" pitchFamily="18" charset="0"/>
                <a:cs typeface="Times New Roman" panose="02020603050405020304" pitchFamily="18" charset="0"/>
              </a:rPr>
              <a:t>Le transazioni delle pubbliche amministrazioni </a:t>
            </a:r>
            <a:endParaRPr lang="it-IT" altLang="it-IT" sz="32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2" name="CasellaDiTesto 1">
            <a:extLst>
              <a:ext uri="{FF2B5EF4-FFF2-40B4-BE49-F238E27FC236}">
                <a16:creationId xmlns:a16="http://schemas.microsoft.com/office/drawing/2014/main" xmlns="" id="{DD5D751D-EF67-28C7-2A8F-42AF3D11855D}"/>
              </a:ext>
            </a:extLst>
          </p:cNvPr>
          <p:cNvSpPr txBox="1"/>
          <p:nvPr/>
        </p:nvSpPr>
        <p:spPr>
          <a:xfrm>
            <a:off x="1187624" y="4491990"/>
            <a:ext cx="1224136" cy="523220"/>
          </a:xfrm>
          <a:prstGeom prst="rect">
            <a:avLst/>
          </a:prstGeom>
          <a:solidFill>
            <a:schemeClr val="accent3">
              <a:lumMod val="20000"/>
              <a:lumOff val="80000"/>
            </a:schemeClr>
          </a:solidFill>
        </p:spPr>
        <p:txBody>
          <a:bodyPr wrap="square" rtlCol="0">
            <a:spAutoFit/>
          </a:bodyPr>
          <a:lstStyle/>
          <a:p>
            <a:r>
              <a:rPr lang="it-IT" sz="2800" dirty="0">
                <a:latin typeface="Times New Roman" panose="02020603050405020304" pitchFamily="18" charset="0"/>
                <a:cs typeface="Times New Roman" panose="02020603050405020304" pitchFamily="18" charset="0"/>
              </a:rPr>
              <a:t>CEP</a:t>
            </a:r>
          </a:p>
        </p:txBody>
      </p:sp>
      <p:sp>
        <p:nvSpPr>
          <p:cNvPr id="3" name="CasellaDiTesto 2">
            <a:extLst>
              <a:ext uri="{FF2B5EF4-FFF2-40B4-BE49-F238E27FC236}">
                <a16:creationId xmlns:a16="http://schemas.microsoft.com/office/drawing/2014/main" xmlns="" id="{D4609B08-8F58-730D-D593-7B35DD331176}"/>
              </a:ext>
            </a:extLst>
          </p:cNvPr>
          <p:cNvSpPr txBox="1"/>
          <p:nvPr/>
        </p:nvSpPr>
        <p:spPr>
          <a:xfrm>
            <a:off x="3059832" y="3861048"/>
            <a:ext cx="5540152" cy="2308324"/>
          </a:xfrm>
          <a:prstGeom prst="rect">
            <a:avLst/>
          </a:prstGeom>
          <a:solidFill>
            <a:schemeClr val="accent3">
              <a:lumMod val="20000"/>
              <a:lumOff val="80000"/>
            </a:schemeClr>
          </a:solidFill>
        </p:spPr>
        <p:txBody>
          <a:bodyPr wrap="square" rtlCol="0">
            <a:spAutoFit/>
          </a:bodyPr>
          <a:lstStyle/>
          <a:p>
            <a:r>
              <a:rPr lang="it-IT" dirty="0">
                <a:solidFill>
                  <a:schemeClr val="accent6">
                    <a:lumMod val="50000"/>
                  </a:schemeClr>
                </a:solidFill>
                <a:latin typeface="Times New Roman" panose="02020603050405020304" pitchFamily="18" charset="0"/>
                <a:cs typeface="Times New Roman" panose="02020603050405020304" pitchFamily="18" charset="0"/>
              </a:rPr>
              <a:t>Attività patrimoniali</a:t>
            </a:r>
            <a:r>
              <a:rPr lang="it-IT" dirty="0">
                <a:latin typeface="Times New Roman" panose="02020603050405020304" pitchFamily="18" charset="0"/>
                <a:cs typeface="Times New Roman" panose="02020603050405020304" pitchFamily="18" charset="0"/>
              </a:rPr>
              <a:t>: complesso di risorse di cui l’Ente si avvale per svolgere la propria attività; </a:t>
            </a:r>
          </a:p>
          <a:p>
            <a:r>
              <a:rPr lang="it-IT" dirty="0">
                <a:solidFill>
                  <a:schemeClr val="accent6">
                    <a:lumMod val="50000"/>
                  </a:schemeClr>
                </a:solidFill>
                <a:latin typeface="Times New Roman" panose="02020603050405020304" pitchFamily="18" charset="0"/>
                <a:cs typeface="Times New Roman" panose="02020603050405020304" pitchFamily="18" charset="0"/>
              </a:rPr>
              <a:t>Passività patrimoniali</a:t>
            </a:r>
            <a:r>
              <a:rPr lang="it-IT" dirty="0">
                <a:latin typeface="Times New Roman" panose="02020603050405020304" pitchFamily="18" charset="0"/>
                <a:cs typeface="Times New Roman" panose="02020603050405020304" pitchFamily="18" charset="0"/>
              </a:rPr>
              <a:t>: mezzi utilizzati dall’Ente per finanziare la propria attività; </a:t>
            </a:r>
          </a:p>
          <a:p>
            <a:r>
              <a:rPr lang="it-IT" dirty="0">
                <a:solidFill>
                  <a:schemeClr val="accent6">
                    <a:lumMod val="50000"/>
                  </a:schemeClr>
                </a:solidFill>
                <a:latin typeface="Times New Roman" panose="02020603050405020304" pitchFamily="18" charset="0"/>
                <a:cs typeface="Times New Roman" panose="02020603050405020304" pitchFamily="18" charset="0"/>
              </a:rPr>
              <a:t>Costi/oneri</a:t>
            </a:r>
            <a:r>
              <a:rPr lang="it-IT" dirty="0">
                <a:latin typeface="Times New Roman" panose="02020603050405020304" pitchFamily="18" charset="0"/>
                <a:cs typeface="Times New Roman" panose="02020603050405020304" pitchFamily="18" charset="0"/>
              </a:rPr>
              <a:t>: acquisizione dei fattori produttivi impiegati per l’erogazione dei servizi; </a:t>
            </a:r>
          </a:p>
          <a:p>
            <a:r>
              <a:rPr lang="it-IT" dirty="0">
                <a:solidFill>
                  <a:schemeClr val="accent6">
                    <a:lumMod val="50000"/>
                  </a:schemeClr>
                </a:solidFill>
                <a:latin typeface="Times New Roman" panose="02020603050405020304" pitchFamily="18" charset="0"/>
                <a:cs typeface="Times New Roman" panose="02020603050405020304" pitchFamily="18" charset="0"/>
              </a:rPr>
              <a:t>Ricavi/proventi</a:t>
            </a:r>
            <a:r>
              <a:rPr lang="it-IT" dirty="0">
                <a:latin typeface="Times New Roman" panose="02020603050405020304" pitchFamily="18" charset="0"/>
                <a:cs typeface="Times New Roman" panose="02020603050405020304" pitchFamily="18" charset="0"/>
              </a:rPr>
              <a:t>: valore derivante dall’erogazione dei servizi.</a:t>
            </a:r>
          </a:p>
        </p:txBody>
      </p:sp>
      <p:sp>
        <p:nvSpPr>
          <p:cNvPr id="4" name="Freccia destra 3">
            <a:extLst>
              <a:ext uri="{FF2B5EF4-FFF2-40B4-BE49-F238E27FC236}">
                <a16:creationId xmlns:a16="http://schemas.microsoft.com/office/drawing/2014/main" xmlns="" id="{363349CF-156D-4B38-9D03-4EA24919FCD9}"/>
              </a:ext>
            </a:extLst>
          </p:cNvPr>
          <p:cNvSpPr/>
          <p:nvPr/>
        </p:nvSpPr>
        <p:spPr>
          <a:xfrm>
            <a:off x="2411760" y="4491990"/>
            <a:ext cx="648072" cy="5232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4617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xmlns="" id="{64C2B73A-91C7-2F9B-8C0E-CCE39700380B}"/>
              </a:ext>
            </a:extLst>
          </p:cNvPr>
          <p:cNvSpPr>
            <a:spLocks noGrp="1" noChangeArrowheads="1"/>
          </p:cNvSpPr>
          <p:nvPr>
            <p:ph type="title"/>
          </p:nvPr>
        </p:nvSpPr>
        <p:spPr>
          <a:xfrm>
            <a:off x="827583" y="404664"/>
            <a:ext cx="7772400" cy="1079500"/>
          </a:xfrm>
        </p:spPr>
        <p:txBody>
          <a:bodyPr>
            <a:normAutofit/>
          </a:bodyPr>
          <a:lstStyle/>
          <a:p>
            <a:pPr algn="ctr"/>
            <a:r>
              <a:rPr lang="it-IT" sz="3200" dirty="0">
                <a:solidFill>
                  <a:schemeClr val="accent6">
                    <a:lumMod val="50000"/>
                  </a:schemeClr>
                </a:solidFill>
                <a:latin typeface="Times New Roman" panose="02020603050405020304" pitchFamily="18" charset="0"/>
                <a:cs typeface="Times New Roman" panose="02020603050405020304" pitchFamily="18" charset="0"/>
              </a:rPr>
              <a:t>Il principio di competenza economica</a:t>
            </a:r>
            <a:endParaRPr lang="it-IT" altLang="it-IT" sz="32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10" name="CasellaDiTesto 9">
            <a:extLst>
              <a:ext uri="{FF2B5EF4-FFF2-40B4-BE49-F238E27FC236}">
                <a16:creationId xmlns:a16="http://schemas.microsoft.com/office/drawing/2014/main" xmlns="" id="{71437D15-57A0-4E8E-FCF8-3F5A907186AB}"/>
              </a:ext>
            </a:extLst>
          </p:cNvPr>
          <p:cNvSpPr txBox="1"/>
          <p:nvPr/>
        </p:nvSpPr>
        <p:spPr>
          <a:xfrm>
            <a:off x="964801" y="1412776"/>
            <a:ext cx="7772400" cy="4807791"/>
          </a:xfrm>
          <a:prstGeom prst="rect">
            <a:avLst/>
          </a:prstGeom>
          <a:noFill/>
        </p:spPr>
        <p:txBody>
          <a:bodyPr wrap="square">
            <a:spAutoFit/>
          </a:bodyPr>
          <a:lstStyle/>
          <a:p>
            <a:pPr algn="just">
              <a:lnSpc>
                <a:spcPct val="115000"/>
              </a:lnSpc>
              <a:spcAft>
                <a:spcPts val="600"/>
              </a:spcAft>
            </a:pPr>
            <a:r>
              <a:rPr lang="it-IT" sz="1800" u="sng" dirty="0">
                <a:effectLst/>
                <a:latin typeface="Times New Roman" panose="02020603050405020304" pitchFamily="18" charset="0"/>
                <a:ea typeface="Times New Roman" panose="02020603050405020304" pitchFamily="18" charset="0"/>
                <a:cs typeface="Times New Roman" panose="02020603050405020304" pitchFamily="18" charset="0"/>
              </a:rPr>
              <a:t>I proventi,</a:t>
            </a:r>
            <a:r>
              <a:rPr lang="it-IT" sz="1800" dirty="0">
                <a:effectLst/>
                <a:latin typeface="Times New Roman" panose="02020603050405020304" pitchFamily="18" charset="0"/>
                <a:ea typeface="Times New Roman" panose="02020603050405020304" pitchFamily="18" charset="0"/>
                <a:cs typeface="Times New Roman" panose="02020603050405020304" pitchFamily="18" charset="0"/>
              </a:rPr>
              <a:t> acquisiti per lo svolgimento delle attività istituzionali dell’amministrazione, come i trasferimenti attivi correnti o i proventi tributari, si imputano economicamente all’esercizio in cui si è verificata la manifestazione finanziaria (accertamento), qualora tali risorse risultino impiegate per la copertura degli oneri e dei costi sostenuti per le attività istituzionali programmate. </a:t>
            </a:r>
          </a:p>
          <a:p>
            <a:pPr algn="just">
              <a:lnSpc>
                <a:spcPct val="115000"/>
              </a:lnSpc>
              <a:spcAft>
                <a:spcPts val="600"/>
              </a:spcAft>
            </a:pPr>
            <a:r>
              <a:rPr lang="it-IT" sz="1800" u="sng" dirty="0">
                <a:effectLst/>
                <a:latin typeface="Times New Roman" panose="02020603050405020304" pitchFamily="18" charset="0"/>
                <a:ea typeface="Times New Roman" panose="02020603050405020304" pitchFamily="18" charset="0"/>
              </a:rPr>
              <a:t>Gli oneri</a:t>
            </a:r>
            <a:r>
              <a:rPr lang="it-IT" sz="1800" dirty="0">
                <a:effectLst/>
                <a:latin typeface="Times New Roman" panose="02020603050405020304" pitchFamily="18" charset="0"/>
                <a:ea typeface="Times New Roman" panose="02020603050405020304" pitchFamily="18" charset="0"/>
              </a:rPr>
              <a:t> derivanti dall’attività istituzionale sono correlati con i proventi e i ricavi dell’esercizio o con le altre risorse rese disponibili per il regolare svolgimento delle attività istituzionali. </a:t>
            </a:r>
          </a:p>
          <a:p>
            <a:pPr algn="just">
              <a:lnSpc>
                <a:spcPct val="115000"/>
              </a:lnSpc>
              <a:spcAft>
                <a:spcPts val="600"/>
              </a:spcAft>
            </a:pPr>
            <a:endParaRPr lang="it-IT" dirty="0">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600"/>
              </a:spcAft>
            </a:pPr>
            <a:r>
              <a:rPr lang="it-IT" sz="1800" i="1" dirty="0">
                <a:effectLst/>
                <a:latin typeface="Times New Roman" panose="02020603050405020304" pitchFamily="18" charset="0"/>
                <a:ea typeface="Times New Roman" panose="02020603050405020304" pitchFamily="18" charset="0"/>
                <a:cs typeface="Times New Roman" panose="02020603050405020304" pitchFamily="18" charset="0"/>
              </a:rPr>
              <a:t>I componenti economici positivi devono, quindi, essere correlati ai componenti economici negativi dell’esercizio. </a:t>
            </a:r>
            <a:r>
              <a:rPr lang="it-IT" sz="1800" b="1" i="1" dirty="0">
                <a:effectLst/>
                <a:latin typeface="Times New Roman" panose="02020603050405020304" pitchFamily="18" charset="0"/>
                <a:ea typeface="Times New Roman" panose="02020603050405020304" pitchFamily="18" charset="0"/>
                <a:cs typeface="Times New Roman" panose="02020603050405020304" pitchFamily="18" charset="0"/>
              </a:rPr>
              <a:t>Tale correlazione costituisce il corollario fondamentale del principio della competenza economica dei fatti gestionali di ogni amministrazione pubblica</a:t>
            </a:r>
            <a:r>
              <a:rPr lang="it-IT" sz="18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it-IT" sz="1800" i="1"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600"/>
              </a:spcAft>
            </a:pPr>
            <a:endParaRPr lang="it-IT" sz="16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7293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xmlns="" id="{6F711DA9-3827-C5C8-B902-80A92C354360}"/>
              </a:ext>
            </a:extLst>
          </p:cNvPr>
          <p:cNvSpPr txBox="1"/>
          <p:nvPr/>
        </p:nvSpPr>
        <p:spPr>
          <a:xfrm>
            <a:off x="1475656" y="1484784"/>
            <a:ext cx="6752293" cy="2862322"/>
          </a:xfrm>
          <a:prstGeom prst="rect">
            <a:avLst/>
          </a:prstGeom>
          <a:noFill/>
        </p:spPr>
        <p:txBody>
          <a:bodyPr wrap="square" rtlCol="0">
            <a:spAutoFit/>
          </a:bodyPr>
          <a:lstStyle/>
          <a:p>
            <a:pPr marL="285750" indent="-285750">
              <a:buFont typeface="Arial" panose="020B0604020202020204" pitchFamily="34" charset="0"/>
              <a:buChar char="•"/>
            </a:pPr>
            <a:r>
              <a:rPr lang="it-IT" sz="2000" dirty="0">
                <a:solidFill>
                  <a:srgbClr val="011893"/>
                </a:solidFill>
                <a:latin typeface="Times New Roman" panose="02020603050405020304" pitchFamily="18" charset="0"/>
                <a:cs typeface="Times New Roman" panose="02020603050405020304" pitchFamily="18" charset="0"/>
              </a:rPr>
              <a:t>Il processo di armonizzazione contabile è finalizzato all’introduzione di criteri omogenei volti a migliorare l’attendibilità e la confrontabilità dei </a:t>
            </a:r>
            <a:r>
              <a:rPr lang="it-IT" sz="2000" i="1" dirty="0">
                <a:solidFill>
                  <a:srgbClr val="011893"/>
                </a:solidFill>
                <a:latin typeface="Times New Roman" panose="02020603050405020304" pitchFamily="18" charset="0"/>
                <a:cs typeface="Times New Roman" panose="02020603050405020304" pitchFamily="18" charset="0"/>
              </a:rPr>
              <a:t>sistemi contabili delle amministrazioni pubbliche</a:t>
            </a:r>
            <a:r>
              <a:rPr lang="it-IT" sz="2000" dirty="0">
                <a:solidFill>
                  <a:srgbClr val="011893"/>
                </a:solidFill>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endParaRPr lang="it-IT" sz="2000" dirty="0">
              <a:solidFill>
                <a:srgbClr val="011893"/>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it-IT" sz="2000" dirty="0">
              <a:solidFill>
                <a:srgbClr val="011893"/>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it-IT" sz="2000" dirty="0">
                <a:solidFill>
                  <a:srgbClr val="011893"/>
                </a:solidFill>
                <a:latin typeface="Times New Roman" panose="02020603050405020304" pitchFamily="18" charset="0"/>
                <a:cs typeface="Times New Roman" panose="02020603050405020304" pitchFamily="18" charset="0"/>
              </a:rPr>
              <a:t>La maggiore uniformità nella definizione e strutturazione dei documenti contabili presuppone che si realizzi un migliore uso delle risorse pubbliche. </a:t>
            </a:r>
          </a:p>
        </p:txBody>
      </p:sp>
      <p:sp>
        <p:nvSpPr>
          <p:cNvPr id="6"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763688" y="332656"/>
            <a:ext cx="5616624"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Il processo di armonizzazione contabile della PA: presupposti e finalità</a:t>
            </a:r>
          </a:p>
        </p:txBody>
      </p:sp>
      <p:sp>
        <p:nvSpPr>
          <p:cNvPr id="7" name="Callout con freccia destra 6">
            <a:extLst>
              <a:ext uri="{FF2B5EF4-FFF2-40B4-BE49-F238E27FC236}">
                <a16:creationId xmlns:a16="http://schemas.microsoft.com/office/drawing/2014/main" xmlns="" id="{DF32422C-B39F-1E7A-17CC-D09B29F80C75}"/>
              </a:ext>
            </a:extLst>
          </p:cNvPr>
          <p:cNvSpPr/>
          <p:nvPr/>
        </p:nvSpPr>
        <p:spPr>
          <a:xfrm>
            <a:off x="1259632" y="4797152"/>
            <a:ext cx="2412268" cy="1530166"/>
          </a:xfrm>
          <a:prstGeom prst="rightArrowCallout">
            <a:avLst/>
          </a:prstGeom>
          <a:gradFill>
            <a:gsLst>
              <a:gs pos="1000">
                <a:schemeClr val="accent6">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xmlns="" id="{C4CC8310-5315-1BBB-F23F-44A224BD7BA7}"/>
              </a:ext>
            </a:extLst>
          </p:cNvPr>
          <p:cNvSpPr txBox="1"/>
          <p:nvPr/>
        </p:nvSpPr>
        <p:spPr>
          <a:xfrm>
            <a:off x="1259632" y="5301208"/>
            <a:ext cx="1512168" cy="738664"/>
          </a:xfrm>
          <a:prstGeom prst="rect">
            <a:avLst/>
          </a:prstGeom>
          <a:noFill/>
        </p:spPr>
        <p:txBody>
          <a:bodyPr wrap="square" rtlCol="0">
            <a:spAutoFit/>
          </a:bodyPr>
          <a:lstStyle/>
          <a:p>
            <a:r>
              <a:rPr lang="it-IT" sz="1400" b="1" dirty="0">
                <a:solidFill>
                  <a:srgbClr val="FF9300"/>
                </a:solidFill>
                <a:latin typeface="Times New Roman" panose="02020603050405020304" pitchFamily="18" charset="0"/>
                <a:cs typeface="Times New Roman" panose="02020603050405020304" pitchFamily="18" charset="0"/>
              </a:rPr>
              <a:t>Problematiche di partenza</a:t>
            </a:r>
          </a:p>
          <a:p>
            <a:pPr marL="285750" indent="-285750">
              <a:buFont typeface="Arial" panose="020B0604020202020204" pitchFamily="34" charset="0"/>
              <a:buChar char="•"/>
            </a:pPr>
            <a:endParaRPr lang="it-IT" sz="1400" b="1" dirty="0">
              <a:solidFill>
                <a:srgbClr val="FF9300"/>
              </a:solidFill>
              <a:latin typeface="Times New Roman" panose="02020603050405020304" pitchFamily="18" charset="0"/>
              <a:cs typeface="Times New Roman" panose="02020603050405020304" pitchFamily="18" charset="0"/>
            </a:endParaRPr>
          </a:p>
        </p:txBody>
      </p:sp>
      <p:sp>
        <p:nvSpPr>
          <p:cNvPr id="9" name="CasellaDiTesto 8">
            <a:extLst>
              <a:ext uri="{FF2B5EF4-FFF2-40B4-BE49-F238E27FC236}">
                <a16:creationId xmlns:a16="http://schemas.microsoft.com/office/drawing/2014/main" xmlns="" id="{EEA45884-9A5F-CE9E-F601-A9E547E2219B}"/>
              </a:ext>
            </a:extLst>
          </p:cNvPr>
          <p:cNvSpPr txBox="1"/>
          <p:nvPr/>
        </p:nvSpPr>
        <p:spPr>
          <a:xfrm>
            <a:off x="3779912" y="4827095"/>
            <a:ext cx="4536504" cy="1815882"/>
          </a:xfrm>
          <a:prstGeom prst="rect">
            <a:avLst/>
          </a:prstGeom>
          <a:noFill/>
        </p:spPr>
        <p:txBody>
          <a:bodyPr wrap="square" rtlCol="0">
            <a:spAutoFit/>
          </a:bodyPr>
          <a:lstStyle/>
          <a:p>
            <a:r>
              <a:rPr lang="it-IT" sz="1600" dirty="0">
                <a:solidFill>
                  <a:srgbClr val="FF9300"/>
                </a:solidFill>
                <a:latin typeface="Times New Roman" panose="02020603050405020304" pitchFamily="18" charset="0"/>
                <a:cs typeface="Times New Roman" panose="02020603050405020304" pitchFamily="18" charset="0"/>
              </a:rPr>
              <a:t>Difformità negli schemi di bilancio, differenza nelle voci contabili utilizzate per la produzione e l’elaborazione del bilancio, regole e principi contabili tra loro a volte non coerenti, assenza/limitata adozione di una contabilità economico-patrimoniale valida.</a:t>
            </a:r>
          </a:p>
          <a:p>
            <a:pPr marL="285750" indent="-285750">
              <a:buFont typeface="Arial" panose="020B0604020202020204" pitchFamily="34" charset="0"/>
              <a:buChar char="•"/>
            </a:pPr>
            <a:endParaRPr lang="it-IT" sz="1600" dirty="0">
              <a:solidFill>
                <a:srgbClr val="FF93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8237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2413216" y="221691"/>
            <a:ext cx="5232490" cy="864096"/>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381000" indent="-381000" algn="l">
              <a:lnSpc>
                <a:spcPct val="90000"/>
              </a:lnSpc>
              <a:buFont typeface="Wingdings" pitchFamily="2" charset="2"/>
              <a:buNone/>
            </a:pPr>
            <a:r>
              <a:rPr lang="it-IT" altLang="it-IT" sz="2800" b="1" i="1" dirty="0">
                <a:solidFill>
                  <a:srgbClr val="232A8D"/>
                </a:solidFill>
                <a:latin typeface="Times New Roman" panose="02020603050405020304" pitchFamily="18" charset="0"/>
                <a:cs typeface="Times New Roman" panose="02020603050405020304" pitchFamily="18" charset="0"/>
              </a:rPr>
              <a:t>Il sistema contabile unico</a:t>
            </a:r>
          </a:p>
        </p:txBody>
      </p:sp>
      <p:sp>
        <p:nvSpPr>
          <p:cNvPr id="6" name="Rectangle 3">
            <a:extLst>
              <a:ext uri="{FF2B5EF4-FFF2-40B4-BE49-F238E27FC236}">
                <a16:creationId xmlns:a16="http://schemas.microsoft.com/office/drawing/2014/main" xmlns="" id="{C3A258EF-481F-DD34-F639-F6769BACC2B0}"/>
              </a:ext>
            </a:extLst>
          </p:cNvPr>
          <p:cNvSpPr txBox="1">
            <a:spLocks noChangeArrowheads="1"/>
          </p:cNvSpPr>
          <p:nvPr/>
        </p:nvSpPr>
        <p:spPr bwMode="auto">
          <a:xfrm>
            <a:off x="718212" y="1196752"/>
            <a:ext cx="7920881" cy="489593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dirty="0">
                <a:solidFill>
                  <a:schemeClr val="accent1">
                    <a:lumMod val="50000"/>
                  </a:schemeClr>
                </a:solidFill>
                <a:latin typeface="Times New Roman" panose="02020603050405020304" pitchFamily="18" charset="0"/>
                <a:cs typeface="Times New Roman" panose="02020603050405020304" pitchFamily="18" charset="0"/>
              </a:rPr>
              <a:t>Nel contesto dell’armonizzazione contabile, dotare le pubbliche amministrazioni di un sistema di contabilità economico-patrimoniale di tipo </a:t>
            </a:r>
            <a:r>
              <a:rPr lang="it-IT" dirty="0" err="1">
                <a:solidFill>
                  <a:schemeClr val="accent1">
                    <a:lumMod val="50000"/>
                  </a:schemeClr>
                </a:solidFill>
                <a:latin typeface="Times New Roman" panose="02020603050405020304" pitchFamily="18" charset="0"/>
                <a:cs typeface="Times New Roman" panose="02020603050405020304" pitchFamily="18" charset="0"/>
              </a:rPr>
              <a:t>accrual</a:t>
            </a:r>
            <a:r>
              <a:rPr lang="it-IT" dirty="0">
                <a:solidFill>
                  <a:schemeClr val="accent1">
                    <a:lumMod val="50000"/>
                  </a:schemeClr>
                </a:solidFill>
                <a:latin typeface="Times New Roman" panose="02020603050405020304" pitchFamily="18" charset="0"/>
                <a:cs typeface="Times New Roman" panose="02020603050405020304" pitchFamily="18" charset="0"/>
              </a:rPr>
              <a:t> è considerata </a:t>
            </a:r>
            <a:r>
              <a:rPr lang="it-IT" b="1" dirty="0">
                <a:solidFill>
                  <a:schemeClr val="accent1">
                    <a:lumMod val="50000"/>
                  </a:schemeClr>
                </a:solidFill>
                <a:latin typeface="Times New Roman" panose="02020603050405020304" pitchFamily="18" charset="0"/>
                <a:cs typeface="Times New Roman" panose="02020603050405020304" pitchFamily="18" charset="0"/>
              </a:rPr>
              <a:t>riforma abilitante </a:t>
            </a:r>
            <a:r>
              <a:rPr lang="it-IT" dirty="0">
                <a:solidFill>
                  <a:schemeClr val="accent1">
                    <a:lumMod val="50000"/>
                  </a:schemeClr>
                </a:solidFill>
                <a:latin typeface="Times New Roman" panose="02020603050405020304" pitchFamily="18" charset="0"/>
                <a:cs typeface="Times New Roman" panose="02020603050405020304" pitchFamily="18" charset="0"/>
              </a:rPr>
              <a:t>(1.15) per il miglioramento della semplificazione e della utilità informativa (Decreto legge 06/11/2021, n. 152), attraverso:</a:t>
            </a:r>
          </a:p>
          <a:p>
            <a:pPr marL="342900" indent="-342900" algn="l">
              <a:buFontTx/>
              <a:buChar char="-"/>
            </a:pPr>
            <a:r>
              <a:rPr lang="it-IT" dirty="0">
                <a:solidFill>
                  <a:schemeClr val="accent1">
                    <a:lumMod val="50000"/>
                  </a:schemeClr>
                </a:solidFill>
                <a:latin typeface="Times New Roman" panose="02020603050405020304" pitchFamily="18" charset="0"/>
                <a:cs typeface="Times New Roman" panose="02020603050405020304" pitchFamily="18" charset="0"/>
              </a:rPr>
              <a:t>un sistema contabile «unico», e non solo uniforme e omogeneo come quello </a:t>
            </a:r>
            <a:r>
              <a:rPr lang="it-IT" b="0" i="0" dirty="0">
                <a:solidFill>
                  <a:schemeClr val="accent1">
                    <a:lumMod val="50000"/>
                  </a:schemeClr>
                </a:solidFill>
                <a:effectLst/>
                <a:latin typeface="Times New Roman" panose="02020603050405020304" pitchFamily="18" charset="0"/>
                <a:cs typeface="Times New Roman" panose="02020603050405020304" pitchFamily="18" charset="0"/>
              </a:rPr>
              <a:t>attualmente in vigore (Dlgs 118/2011 per le autonomie locali, e dal Dlgs 91/2011 per le amministrazioni centrali);</a:t>
            </a:r>
          </a:p>
          <a:p>
            <a:pPr marL="342900" indent="-342900" algn="l">
              <a:buFontTx/>
              <a:buChar char="-"/>
            </a:pPr>
            <a:r>
              <a:rPr lang="it-IT" dirty="0">
                <a:solidFill>
                  <a:schemeClr val="accent1">
                    <a:lumMod val="50000"/>
                  </a:schemeClr>
                </a:solidFill>
                <a:latin typeface="Times New Roman" panose="02020603050405020304" pitchFamily="18" charset="0"/>
                <a:cs typeface="Times New Roman" panose="02020603050405020304" pitchFamily="18" charset="0"/>
              </a:rPr>
              <a:t>i</a:t>
            </a:r>
            <a:r>
              <a:rPr lang="it-IT" b="0" i="0" dirty="0">
                <a:solidFill>
                  <a:schemeClr val="accent1">
                    <a:lumMod val="50000"/>
                  </a:schemeClr>
                </a:solidFill>
                <a:effectLst/>
                <a:latin typeface="Times New Roman" panose="02020603050405020304" pitchFamily="18" charset="0"/>
                <a:cs typeface="Times New Roman" panose="02020603050405020304" pitchFamily="18" charset="0"/>
              </a:rPr>
              <a:t>l </a:t>
            </a:r>
            <a:r>
              <a:rPr lang="it-IT" dirty="0">
                <a:solidFill>
                  <a:schemeClr val="accent1">
                    <a:lumMod val="50000"/>
                  </a:schemeClr>
                </a:solidFill>
                <a:latin typeface="Times New Roman" panose="02020603050405020304" pitchFamily="18" charset="0"/>
                <a:cs typeface="Times New Roman" panose="02020603050405020304" pitchFamily="18" charset="0"/>
              </a:rPr>
              <a:t>posizionamento della natura economico-patrimoniale dei valori al centro delle rilevazioni contabili e del sistema di bilancio,  non più semplicemente «a fini conoscitivi» anche se non sostitutiva della contabilità finanziaria;</a:t>
            </a:r>
          </a:p>
          <a:p>
            <a:pPr marL="342900" indent="-342900" algn="l">
              <a:buFontTx/>
              <a:buChar char="-"/>
            </a:pPr>
            <a:r>
              <a:rPr lang="it-IT" dirty="0">
                <a:solidFill>
                  <a:schemeClr val="accent1">
                    <a:lumMod val="50000"/>
                  </a:schemeClr>
                </a:solidFill>
                <a:latin typeface="Times New Roman" panose="02020603050405020304" pitchFamily="18" charset="0"/>
                <a:cs typeface="Times New Roman" panose="02020603050405020304" pitchFamily="18" charset="0"/>
              </a:rPr>
              <a:t>adozione del principio </a:t>
            </a:r>
            <a:r>
              <a:rPr lang="it-IT" dirty="0" err="1">
                <a:solidFill>
                  <a:schemeClr val="accent1">
                    <a:lumMod val="50000"/>
                  </a:schemeClr>
                </a:solidFill>
                <a:latin typeface="Times New Roman" panose="02020603050405020304" pitchFamily="18" charset="0"/>
                <a:cs typeface="Times New Roman" panose="02020603050405020304" pitchFamily="18" charset="0"/>
              </a:rPr>
              <a:t>accrual</a:t>
            </a:r>
            <a:r>
              <a:rPr lang="it-IT" dirty="0">
                <a:solidFill>
                  <a:schemeClr val="accent1">
                    <a:lumMod val="50000"/>
                  </a:schemeClr>
                </a:solidFill>
                <a:latin typeface="Times New Roman" panose="02020603050405020304" pitchFamily="18" charset="0"/>
                <a:cs typeface="Times New Roman" panose="02020603050405020304" pitchFamily="18" charset="0"/>
              </a:rPr>
              <a:t> in coerenza agli IPSAS/EPSAS (in attuazione della Direttiva europea 85/2011).</a:t>
            </a:r>
          </a:p>
        </p:txBody>
      </p:sp>
    </p:spTree>
    <p:extLst>
      <p:ext uri="{BB962C8B-B14F-4D97-AF65-F5344CB8AC3E}">
        <p14:creationId xmlns:p14="http://schemas.microsoft.com/office/powerpoint/2010/main" val="304228424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9" name="Rectangle 5">
            <a:extLst>
              <a:ext uri="{FF2B5EF4-FFF2-40B4-BE49-F238E27FC236}">
                <a16:creationId xmlns:a16="http://schemas.microsoft.com/office/drawing/2014/main" xmlns="" id="{118A29C7-3DDE-524C-B553-409864D749CA}"/>
              </a:ext>
            </a:extLst>
          </p:cNvPr>
          <p:cNvSpPr>
            <a:spLocks noGrp="1" noChangeArrowheads="1"/>
          </p:cNvSpPr>
          <p:nvPr>
            <p:ph idx="1"/>
          </p:nvPr>
        </p:nvSpPr>
        <p:spPr>
          <a:xfrm>
            <a:off x="1324372" y="1916832"/>
            <a:ext cx="6495256" cy="3746475"/>
          </a:xfrm>
        </p:spPr>
        <p:txBody>
          <a:bodyPr/>
          <a:lstStyle/>
          <a:p>
            <a:pPr marL="0" indent="0">
              <a:buFont typeface="Wingdings" pitchFamily="2" charset="2"/>
              <a:buNone/>
              <a:defRPr/>
            </a:pPr>
            <a:r>
              <a:rPr lang="it-IT" sz="2400" b="1" dirty="0">
                <a:solidFill>
                  <a:srgbClr val="011893"/>
                </a:solidFill>
                <a:latin typeface="Times New Roman" panose="02020603050405020304" pitchFamily="18" charset="0"/>
                <a:cs typeface="Times New Roman" panose="02020603050405020304" pitchFamily="18" charset="0"/>
              </a:rPr>
              <a:t>L’armonizzazione ha comportato l’adozione di;</a:t>
            </a:r>
          </a:p>
          <a:p>
            <a:pPr marL="0" indent="0">
              <a:buFont typeface="Wingdings" pitchFamily="2" charset="2"/>
              <a:buNone/>
              <a:defRPr/>
            </a:pPr>
            <a:r>
              <a:rPr lang="it-IT" sz="2400" b="1" dirty="0">
                <a:solidFill>
                  <a:srgbClr val="011893"/>
                </a:solidFill>
                <a:latin typeface="Times New Roman" panose="02020603050405020304" pitchFamily="18" charset="0"/>
                <a:cs typeface="Times New Roman" panose="02020603050405020304" pitchFamily="18" charset="0"/>
              </a:rPr>
              <a:t>- </a:t>
            </a:r>
            <a:r>
              <a:rPr lang="it-IT" sz="2400" b="1" i="1" dirty="0">
                <a:solidFill>
                  <a:srgbClr val="011893"/>
                </a:solidFill>
                <a:latin typeface="Times New Roman" panose="02020603050405020304" pitchFamily="18" charset="0"/>
                <a:cs typeface="Times New Roman" panose="02020603050405020304" pitchFamily="18" charset="0"/>
              </a:rPr>
              <a:t>un sistema contabile omogeneo</a:t>
            </a:r>
            <a:r>
              <a:rPr lang="it-IT" sz="2400" b="1" dirty="0">
                <a:solidFill>
                  <a:srgbClr val="011893"/>
                </a:solidFill>
                <a:latin typeface="Times New Roman" panose="02020603050405020304" pitchFamily="18" charset="0"/>
                <a:cs typeface="Times New Roman" panose="02020603050405020304" pitchFamily="18" charset="0"/>
              </a:rPr>
              <a:t> </a:t>
            </a:r>
            <a:r>
              <a:rPr lang="it-IT" sz="2400" dirty="0">
                <a:solidFill>
                  <a:srgbClr val="011893"/>
                </a:solidFill>
                <a:latin typeface="Times New Roman" panose="02020603050405020304" pitchFamily="18" charset="0"/>
                <a:cs typeface="Times New Roman" panose="02020603050405020304" pitchFamily="18" charset="0"/>
              </a:rPr>
              <a:t>e l'adozione di regole contabili comuni.</a:t>
            </a:r>
          </a:p>
          <a:p>
            <a:pPr marL="0" indent="0">
              <a:buFont typeface="Wingdings" pitchFamily="2" charset="2"/>
              <a:buNone/>
              <a:defRPr/>
            </a:pPr>
            <a:r>
              <a:rPr lang="it-IT" sz="2400" dirty="0">
                <a:solidFill>
                  <a:srgbClr val="011893"/>
                </a:solidFill>
                <a:latin typeface="Times New Roman" panose="02020603050405020304" pitchFamily="18" charset="0"/>
                <a:cs typeface="Times New Roman" panose="02020603050405020304" pitchFamily="18" charset="0"/>
              </a:rPr>
              <a:t>- </a:t>
            </a:r>
            <a:r>
              <a:rPr lang="it-IT" sz="2400" b="1" i="1" dirty="0">
                <a:solidFill>
                  <a:srgbClr val="011893"/>
                </a:solidFill>
                <a:latin typeface="Times New Roman" panose="02020603050405020304" pitchFamily="18" charset="0"/>
                <a:cs typeface="Times New Roman" panose="02020603050405020304" pitchFamily="18" charset="0"/>
              </a:rPr>
              <a:t>schemi di bilancio uniformi</a:t>
            </a:r>
            <a:r>
              <a:rPr lang="it-IT" sz="2400" dirty="0">
                <a:solidFill>
                  <a:srgbClr val="011893"/>
                </a:solidFill>
                <a:latin typeface="Times New Roman" panose="02020603050405020304" pitchFamily="18" charset="0"/>
                <a:cs typeface="Times New Roman" panose="02020603050405020304" pitchFamily="18" charset="0"/>
              </a:rPr>
              <a:t>, improntati su principi contabili condivisi, da parte di tutti i livelli dell’amministrazione pubblica (Stato, Regioni, Comuni, enti territoriali), al fine di giungere a una visione </a:t>
            </a:r>
            <a:r>
              <a:rPr lang="it-IT" sz="2400" b="1" dirty="0">
                <a:solidFill>
                  <a:srgbClr val="011893"/>
                </a:solidFill>
                <a:latin typeface="Times New Roman" panose="02020603050405020304" pitchFamily="18" charset="0"/>
                <a:cs typeface="Times New Roman" panose="02020603050405020304" pitchFamily="18" charset="0"/>
              </a:rPr>
              <a:t>unitaria </a:t>
            </a:r>
            <a:r>
              <a:rPr lang="it-IT" sz="2400" dirty="0">
                <a:solidFill>
                  <a:srgbClr val="011893"/>
                </a:solidFill>
                <a:latin typeface="Times New Roman" panose="02020603050405020304" pitchFamily="18" charset="0"/>
                <a:cs typeface="Times New Roman" panose="02020603050405020304" pitchFamily="18" charset="0"/>
              </a:rPr>
              <a:t>della finanza pubblica.</a:t>
            </a:r>
            <a:endParaRPr lang="it-IT" altLang="it-IT" sz="2400" dirty="0">
              <a:solidFill>
                <a:srgbClr val="011893"/>
              </a:solidFill>
              <a:effectLst/>
              <a:latin typeface="Times New Roman" panose="02020603050405020304" pitchFamily="18" charset="0"/>
              <a:cs typeface="Times New Roman" panose="02020603050405020304" pitchFamily="18" charset="0"/>
            </a:endParaRPr>
          </a:p>
        </p:txBody>
      </p:sp>
      <p:sp>
        <p:nvSpPr>
          <p:cNvPr id="5" name="Rettangolo 1">
            <a:extLst>
              <a:ext uri="{FF2B5EF4-FFF2-40B4-BE49-F238E27FC236}">
                <a16:creationId xmlns:a16="http://schemas.microsoft.com/office/drawing/2014/main" xmlns="" id="{89C8136E-9153-62D2-518E-E42331EA02E9}"/>
              </a:ext>
            </a:extLst>
          </p:cNvPr>
          <p:cNvSpPr>
            <a:spLocks noChangeArrowheads="1"/>
          </p:cNvSpPr>
          <p:nvPr/>
        </p:nvSpPr>
        <p:spPr bwMode="auto">
          <a:xfrm>
            <a:off x="1167786" y="517591"/>
            <a:ext cx="7380312"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Il processo di armonizzazione contabile della PA</a:t>
            </a:r>
          </a:p>
        </p:txBody>
      </p:sp>
    </p:spTree>
    <p:extLst>
      <p:ext uri="{BB962C8B-B14F-4D97-AF65-F5344CB8AC3E}">
        <p14:creationId xmlns:p14="http://schemas.microsoft.com/office/powerpoint/2010/main" val="5876577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6309">
                                            <p:txEl>
                                              <p:pRg st="0" end="0"/>
                                            </p:txEl>
                                          </p:spTgt>
                                        </p:tgtEl>
                                        <p:attrNameLst>
                                          <p:attrName>style.visibility</p:attrName>
                                        </p:attrNameLst>
                                      </p:cBhvr>
                                      <p:to>
                                        <p:strVal val="visible"/>
                                      </p:to>
                                    </p:set>
                                    <p:animEffect transition="in" filter="wipe(left)">
                                      <p:cBhvr>
                                        <p:cTn id="7" dur="500"/>
                                        <p:tgtEl>
                                          <p:spTgt spid="2263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9">
                                            <p:txEl>
                                              <p:pRg st="1" end="1"/>
                                            </p:txEl>
                                          </p:spTgt>
                                        </p:tgtEl>
                                        <p:attrNameLst>
                                          <p:attrName>style.visibility</p:attrName>
                                        </p:attrNameLst>
                                      </p:cBhvr>
                                      <p:to>
                                        <p:strVal val="visible"/>
                                      </p:to>
                                    </p:set>
                                    <p:animEffect transition="in" filter="wipe(left)">
                                      <p:cBhvr>
                                        <p:cTn id="12" dur="500"/>
                                        <p:tgtEl>
                                          <p:spTgt spid="22630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6309">
                                            <p:txEl>
                                              <p:pRg st="2" end="2"/>
                                            </p:txEl>
                                          </p:spTgt>
                                        </p:tgtEl>
                                        <p:attrNameLst>
                                          <p:attrName>style.visibility</p:attrName>
                                        </p:attrNameLst>
                                      </p:cBhvr>
                                      <p:to>
                                        <p:strVal val="visible"/>
                                      </p:to>
                                    </p:set>
                                    <p:animEffect transition="in" filter="wipe(left)">
                                      <p:cBhvr>
                                        <p:cTn id="17" dur="500"/>
                                        <p:tgtEl>
                                          <p:spTgt spid="22630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9"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ttangolo 1"/>
          <p:cNvSpPr>
            <a:spLocks noChangeArrowheads="1"/>
          </p:cNvSpPr>
          <p:nvPr/>
        </p:nvSpPr>
        <p:spPr bwMode="auto">
          <a:xfrm>
            <a:off x="1763688" y="116632"/>
            <a:ext cx="6840760" cy="1384995"/>
          </a:xfrm>
          <a:prstGeom prst="rect">
            <a:avLst/>
          </a:prstGeom>
          <a:noFill/>
          <a:ln w="9525">
            <a:noFill/>
            <a:miter lim="800000"/>
            <a:headEnd/>
            <a:tailEnd/>
          </a:ln>
        </p:spPr>
        <p:txBody>
          <a:bodyPr wrap="square">
            <a:spAutoFit/>
          </a:bodyPr>
          <a:lstStyle/>
          <a:p>
            <a:endParaRPr lang="it-IT" sz="2800" dirty="0">
              <a:solidFill>
                <a:srgbClr val="700000"/>
              </a:solidFill>
              <a:latin typeface="Times New Roman" panose="02020603050405020304" pitchFamily="18" charset="0"/>
              <a:cs typeface="Times New Roman" panose="02020603050405020304" pitchFamily="18" charset="0"/>
            </a:endParaRPr>
          </a:p>
          <a:p>
            <a:endParaRPr lang="it-IT" sz="2800" dirty="0">
              <a:solidFill>
                <a:srgbClr val="700000"/>
              </a:solidFill>
              <a:latin typeface="Times New Roman" panose="02020603050405020304" pitchFamily="18" charset="0"/>
              <a:cs typeface="Times New Roman" panose="02020603050405020304" pitchFamily="18" charset="0"/>
            </a:endParaRPr>
          </a:p>
          <a:p>
            <a:r>
              <a:rPr lang="it-IT" sz="2800" dirty="0">
                <a:solidFill>
                  <a:srgbClr val="700000"/>
                </a:solidFill>
                <a:latin typeface="Times New Roman" panose="02020603050405020304" pitchFamily="18" charset="0"/>
                <a:cs typeface="Times New Roman" panose="02020603050405020304" pitchFamily="18" charset="0"/>
              </a:rPr>
              <a:t>Armonizzazione dei bilanci pubblici</a:t>
            </a:r>
          </a:p>
        </p:txBody>
      </p:sp>
      <p:sp>
        <p:nvSpPr>
          <p:cNvPr id="2" name="CasellaDiTesto 1">
            <a:extLst>
              <a:ext uri="{FF2B5EF4-FFF2-40B4-BE49-F238E27FC236}">
                <a16:creationId xmlns:a16="http://schemas.microsoft.com/office/drawing/2014/main" xmlns="" id="{2F87E393-B7ED-E84F-A9A1-0FCF33AD1689}"/>
              </a:ext>
            </a:extLst>
          </p:cNvPr>
          <p:cNvSpPr txBox="1"/>
          <p:nvPr/>
        </p:nvSpPr>
        <p:spPr>
          <a:xfrm>
            <a:off x="1511660" y="2120949"/>
            <a:ext cx="5904656" cy="2616101"/>
          </a:xfrm>
          <a:prstGeom prst="rect">
            <a:avLst/>
          </a:prstGeom>
          <a:noFill/>
        </p:spPr>
        <p:txBody>
          <a:bodyPr wrap="square" rtlCol="0">
            <a:spAutoFit/>
          </a:bodyPr>
          <a:lstStyle/>
          <a:p>
            <a:pPr algn="ctr"/>
            <a:r>
              <a:rPr lang="it-IT" sz="2000" b="1" dirty="0">
                <a:solidFill>
                  <a:srgbClr val="011893"/>
                </a:solidFill>
                <a:latin typeface="Times New Roman" panose="02020603050405020304" pitchFamily="18" charset="0"/>
                <a:cs typeface="Times New Roman" panose="02020603050405020304" pitchFamily="18" charset="0"/>
              </a:rPr>
              <a:t>«Armonizzazione dei bilanci </a:t>
            </a:r>
            <a:r>
              <a:rPr lang="it-IT" sz="2400" b="1" dirty="0">
                <a:solidFill>
                  <a:srgbClr val="011893"/>
                </a:solidFill>
                <a:latin typeface="Times New Roman" panose="02020603050405020304" pitchFamily="18" charset="0"/>
                <a:cs typeface="Times New Roman" panose="02020603050405020304" pitchFamily="18" charset="0"/>
              </a:rPr>
              <a:t>pubblici</a:t>
            </a:r>
            <a:r>
              <a:rPr lang="it-IT" sz="2000" b="1" dirty="0">
                <a:solidFill>
                  <a:srgbClr val="011893"/>
                </a:solidFill>
                <a:latin typeface="Times New Roman" panose="02020603050405020304" pitchFamily="18" charset="0"/>
                <a:cs typeface="Times New Roman" panose="02020603050405020304" pitchFamily="18" charset="0"/>
              </a:rPr>
              <a:t>»</a:t>
            </a:r>
          </a:p>
          <a:p>
            <a:pPr algn="ctr"/>
            <a:endParaRPr lang="it-IT" sz="2000" dirty="0">
              <a:solidFill>
                <a:srgbClr val="011893"/>
              </a:solidFill>
              <a:latin typeface="Times New Roman" panose="02020603050405020304" pitchFamily="18" charset="0"/>
              <a:cs typeface="Times New Roman" panose="02020603050405020304" pitchFamily="18" charset="0"/>
            </a:endParaRPr>
          </a:p>
          <a:p>
            <a:pPr algn="ctr"/>
            <a:endParaRPr lang="it-IT" sz="2000" dirty="0">
              <a:solidFill>
                <a:srgbClr val="011893"/>
              </a:solidFill>
              <a:latin typeface="Times New Roman" panose="02020603050405020304" pitchFamily="18" charset="0"/>
              <a:cs typeface="Times New Roman" panose="02020603050405020304" pitchFamily="18" charset="0"/>
            </a:endParaRPr>
          </a:p>
          <a:p>
            <a:pPr algn="ctr"/>
            <a:endParaRPr lang="it-IT" sz="2000" dirty="0">
              <a:solidFill>
                <a:srgbClr val="011893"/>
              </a:solidFill>
              <a:latin typeface="Times New Roman" panose="02020603050405020304" pitchFamily="18" charset="0"/>
              <a:cs typeface="Times New Roman" panose="02020603050405020304" pitchFamily="18" charset="0"/>
            </a:endParaRPr>
          </a:p>
          <a:p>
            <a:pPr algn="ctr"/>
            <a:r>
              <a:rPr lang="it-IT" sz="2000" dirty="0">
                <a:solidFill>
                  <a:srgbClr val="011893"/>
                </a:solidFill>
                <a:latin typeface="Times New Roman" panose="02020603050405020304" pitchFamily="18" charset="0"/>
                <a:cs typeface="Times New Roman" panose="02020603050405020304" pitchFamily="18" charset="0"/>
              </a:rPr>
              <a:t>La legge costituzionale 1/2012 all’art.3 modifica l'articolo 117 della Costituzione, attribuendo la materia relativa all’armonizzazione dei bilanci pubblici alle competenze esclusive dello Stato</a:t>
            </a:r>
          </a:p>
        </p:txBody>
      </p:sp>
      <p:sp>
        <p:nvSpPr>
          <p:cNvPr id="3" name="Freccia giù 2">
            <a:extLst>
              <a:ext uri="{FF2B5EF4-FFF2-40B4-BE49-F238E27FC236}">
                <a16:creationId xmlns:a16="http://schemas.microsoft.com/office/drawing/2014/main" xmlns="" id="{08302849-3C2B-B44E-A5D2-8C9A72DCAF48}"/>
              </a:ext>
            </a:extLst>
          </p:cNvPr>
          <p:cNvSpPr/>
          <p:nvPr/>
        </p:nvSpPr>
        <p:spPr>
          <a:xfrm>
            <a:off x="4463988" y="2636557"/>
            <a:ext cx="50405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xmlns="" id="{3453CBD0-1F91-4CFE-24A2-FE63FE2D3B6C}"/>
              </a:ext>
            </a:extLst>
          </p:cNvPr>
          <p:cNvSpPr txBox="1"/>
          <p:nvPr/>
        </p:nvSpPr>
        <p:spPr>
          <a:xfrm>
            <a:off x="1259632" y="4797152"/>
            <a:ext cx="4565637" cy="1600438"/>
          </a:xfrm>
          <a:prstGeom prst="rect">
            <a:avLst/>
          </a:prstGeom>
          <a:noFill/>
        </p:spPr>
        <p:txBody>
          <a:bodyPr wrap="square" rtlCol="0">
            <a:spAutoFit/>
          </a:bodyPr>
          <a:lstStyle/>
          <a:p>
            <a:r>
              <a:rPr lang="it-IT" sz="1400" dirty="0">
                <a:latin typeface="Times New Roman" panose="02020603050405020304" pitchFamily="18" charset="0"/>
                <a:cs typeface="Times New Roman" panose="02020603050405020304" pitchFamily="18" charset="0"/>
              </a:rPr>
              <a:t>Il bilancio rappresenta un «bene pubblico» da tutelare, funzionale a rendere certe le scelte pubbliche, onere inderogabile per chi amministra una collettività e per chi deve rendere conto su quanto realizzato rispetto a quanto programmato (Corte </a:t>
            </a:r>
            <a:r>
              <a:rPr lang="it-IT" sz="1400" dirty="0" err="1">
                <a:latin typeface="Times New Roman" panose="02020603050405020304" pitchFamily="18" charset="0"/>
                <a:cs typeface="Times New Roman" panose="02020603050405020304" pitchFamily="18" charset="0"/>
              </a:rPr>
              <a:t>Cost</a:t>
            </a:r>
            <a:r>
              <a:rPr lang="it-IT" sz="1400" dirty="0">
                <a:latin typeface="Times New Roman" panose="02020603050405020304" pitchFamily="18" charset="0"/>
                <a:cs typeface="Times New Roman" panose="02020603050405020304" pitchFamily="18" charset="0"/>
              </a:rPr>
              <a:t>. </a:t>
            </a:r>
            <a:r>
              <a:rPr lang="it-IT" sz="1400" dirty="0" err="1">
                <a:latin typeface="Times New Roman" panose="02020603050405020304" pitchFamily="18" charset="0"/>
                <a:cs typeface="Times New Roman" panose="02020603050405020304" pitchFamily="18" charset="0"/>
              </a:rPr>
              <a:t>Sent</a:t>
            </a:r>
            <a:r>
              <a:rPr lang="it-IT" sz="1400" dirty="0">
                <a:latin typeface="Times New Roman" panose="02020603050405020304" pitchFamily="18" charset="0"/>
                <a:cs typeface="Times New Roman" panose="02020603050405020304" pitchFamily="18" charset="0"/>
              </a:rPr>
              <a:t>. 184/2016 - https://www.cortecostituzionale.it/actionSchedaPronuncia.do?anno=2016&amp;numero=184)</a:t>
            </a:r>
          </a:p>
        </p:txBody>
      </p:sp>
    </p:spTree>
    <p:extLst>
      <p:ext uri="{BB962C8B-B14F-4D97-AF65-F5344CB8AC3E}">
        <p14:creationId xmlns:p14="http://schemas.microsoft.com/office/powerpoint/2010/main" val="9474175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ttangolo 1"/>
          <p:cNvSpPr>
            <a:spLocks noChangeArrowheads="1"/>
          </p:cNvSpPr>
          <p:nvPr/>
        </p:nvSpPr>
        <p:spPr bwMode="auto">
          <a:xfrm>
            <a:off x="1034480" y="489984"/>
            <a:ext cx="7075040"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La perimetrazione delle entità rientranti nel processo di armonizzazione</a:t>
            </a:r>
          </a:p>
        </p:txBody>
      </p:sp>
      <p:sp>
        <p:nvSpPr>
          <p:cNvPr id="4" name="CasellaDiTesto 3">
            <a:extLst>
              <a:ext uri="{FF2B5EF4-FFF2-40B4-BE49-F238E27FC236}">
                <a16:creationId xmlns:a16="http://schemas.microsoft.com/office/drawing/2014/main" xmlns="" id="{CD3FB385-7707-C746-9D4E-DAAA6EA23641}"/>
              </a:ext>
            </a:extLst>
          </p:cNvPr>
          <p:cNvSpPr txBox="1"/>
          <p:nvPr/>
        </p:nvSpPr>
        <p:spPr>
          <a:xfrm>
            <a:off x="1331640" y="1644578"/>
            <a:ext cx="6768752" cy="1200329"/>
          </a:xfrm>
          <a:prstGeom prst="rect">
            <a:avLst/>
          </a:prstGeom>
          <a:noFill/>
        </p:spPr>
        <p:txBody>
          <a:bodyPr wrap="square" rtlCol="0">
            <a:spAutoFit/>
          </a:bodyPr>
          <a:lstStyle/>
          <a:p>
            <a:r>
              <a:rPr lang="it-IT" dirty="0">
                <a:solidFill>
                  <a:srgbClr val="011893"/>
                </a:solidFill>
                <a:latin typeface="Times New Roman" panose="02020603050405020304" pitchFamily="18" charset="0"/>
                <a:cs typeface="Times New Roman" panose="02020603050405020304" pitchFamily="18" charset="0"/>
              </a:rPr>
              <a:t>Il Sistema europeo dei conti (SEC 2010, definito dal Regolamento Ue del Parlamento europeo e del Consiglio, n. 549/2013) definisce le unità incluse nel Settore S.13 delle Amministrazioni Pubbliche.</a:t>
            </a:r>
          </a:p>
          <a:p>
            <a:endParaRPr lang="it-IT" dirty="0">
              <a:solidFill>
                <a:srgbClr val="011893"/>
              </a:solidFill>
              <a:latin typeface="Times New Roman" panose="02020603050405020304" pitchFamily="18" charset="0"/>
              <a:cs typeface="Times New Roman" panose="02020603050405020304" pitchFamily="18" charset="0"/>
            </a:endParaRPr>
          </a:p>
        </p:txBody>
      </p:sp>
      <p:sp>
        <p:nvSpPr>
          <p:cNvPr id="2" name="CasellaDiTesto 1">
            <a:extLst>
              <a:ext uri="{FF2B5EF4-FFF2-40B4-BE49-F238E27FC236}">
                <a16:creationId xmlns:a16="http://schemas.microsoft.com/office/drawing/2014/main" xmlns="" id="{E458043C-E0AF-8643-80D0-019372FBAE4D}"/>
              </a:ext>
            </a:extLst>
          </p:cNvPr>
          <p:cNvSpPr txBox="1"/>
          <p:nvPr/>
        </p:nvSpPr>
        <p:spPr>
          <a:xfrm>
            <a:off x="1396213" y="3553972"/>
            <a:ext cx="2664296" cy="830997"/>
          </a:xfrm>
          <a:prstGeom prst="rect">
            <a:avLst/>
          </a:prstGeom>
          <a:noFill/>
        </p:spPr>
        <p:txBody>
          <a:bodyPr wrap="square" rtlCol="0">
            <a:spAutoFit/>
          </a:bodyPr>
          <a:lstStyle/>
          <a:p>
            <a:pPr algn="ctr"/>
            <a:r>
              <a:rPr lang="it-IT" dirty="0">
                <a:solidFill>
                  <a:srgbClr val="FF9300"/>
                </a:solidFill>
              </a:rPr>
              <a:t>Amministrazioni centrali </a:t>
            </a:r>
          </a:p>
        </p:txBody>
      </p:sp>
      <p:sp>
        <p:nvSpPr>
          <p:cNvPr id="5" name="CasellaDiTesto 4">
            <a:extLst>
              <a:ext uri="{FF2B5EF4-FFF2-40B4-BE49-F238E27FC236}">
                <a16:creationId xmlns:a16="http://schemas.microsoft.com/office/drawing/2014/main" xmlns="" id="{69C2EB31-1966-8D4B-A80E-9AFE7C8C4953}"/>
              </a:ext>
            </a:extLst>
          </p:cNvPr>
          <p:cNvSpPr txBox="1"/>
          <p:nvPr/>
        </p:nvSpPr>
        <p:spPr>
          <a:xfrm>
            <a:off x="4572000" y="3597401"/>
            <a:ext cx="2664296" cy="830997"/>
          </a:xfrm>
          <a:prstGeom prst="rect">
            <a:avLst/>
          </a:prstGeom>
          <a:noFill/>
        </p:spPr>
        <p:txBody>
          <a:bodyPr wrap="square" rtlCol="0">
            <a:spAutoFit/>
          </a:bodyPr>
          <a:lstStyle/>
          <a:p>
            <a:pPr algn="ctr"/>
            <a:r>
              <a:rPr lang="it-IT" dirty="0">
                <a:solidFill>
                  <a:srgbClr val="FF9300"/>
                </a:solidFill>
              </a:rPr>
              <a:t>Amministrazioni locali</a:t>
            </a:r>
          </a:p>
        </p:txBody>
      </p:sp>
      <p:sp>
        <p:nvSpPr>
          <p:cNvPr id="6" name="CasellaDiTesto 5">
            <a:extLst>
              <a:ext uri="{FF2B5EF4-FFF2-40B4-BE49-F238E27FC236}">
                <a16:creationId xmlns:a16="http://schemas.microsoft.com/office/drawing/2014/main" xmlns="" id="{D06924D1-7E6C-BA49-BCFF-CDEC199BA0DC}"/>
              </a:ext>
            </a:extLst>
          </p:cNvPr>
          <p:cNvSpPr txBox="1"/>
          <p:nvPr/>
        </p:nvSpPr>
        <p:spPr>
          <a:xfrm>
            <a:off x="1695109" y="4462727"/>
            <a:ext cx="2066504" cy="830997"/>
          </a:xfrm>
          <a:prstGeom prst="rect">
            <a:avLst/>
          </a:prstGeom>
          <a:noFill/>
        </p:spPr>
        <p:txBody>
          <a:bodyPr wrap="square" rtlCol="0">
            <a:spAutoFit/>
          </a:bodyPr>
          <a:lstStyle/>
          <a:p>
            <a:pPr algn="ctr"/>
            <a:r>
              <a:rPr lang="it-IT" dirty="0">
                <a:solidFill>
                  <a:srgbClr val="FF9300"/>
                </a:solidFill>
              </a:rPr>
              <a:t>Enti di previdenza</a:t>
            </a:r>
          </a:p>
        </p:txBody>
      </p:sp>
      <p:sp>
        <p:nvSpPr>
          <p:cNvPr id="7" name="CasellaDiTesto 6">
            <a:extLst>
              <a:ext uri="{FF2B5EF4-FFF2-40B4-BE49-F238E27FC236}">
                <a16:creationId xmlns:a16="http://schemas.microsoft.com/office/drawing/2014/main" xmlns="" id="{1F62F332-7AE3-B948-A4CF-2108CAAAF7E0}"/>
              </a:ext>
            </a:extLst>
          </p:cNvPr>
          <p:cNvSpPr txBox="1"/>
          <p:nvPr/>
        </p:nvSpPr>
        <p:spPr>
          <a:xfrm>
            <a:off x="4582311" y="4457678"/>
            <a:ext cx="2664296" cy="1200329"/>
          </a:xfrm>
          <a:prstGeom prst="rect">
            <a:avLst/>
          </a:prstGeom>
          <a:noFill/>
        </p:spPr>
        <p:txBody>
          <a:bodyPr wrap="square" rtlCol="0">
            <a:spAutoFit/>
          </a:bodyPr>
          <a:lstStyle/>
          <a:p>
            <a:pPr algn="ctr"/>
            <a:r>
              <a:rPr lang="it-IT" dirty="0">
                <a:solidFill>
                  <a:srgbClr val="FF9300"/>
                </a:solidFill>
              </a:rPr>
              <a:t>Organismi e istituzioni partecipate</a:t>
            </a:r>
          </a:p>
        </p:txBody>
      </p:sp>
      <p:sp>
        <p:nvSpPr>
          <p:cNvPr id="10" name="Arco a tutto sesto 9">
            <a:extLst>
              <a:ext uri="{FF2B5EF4-FFF2-40B4-BE49-F238E27FC236}">
                <a16:creationId xmlns:a16="http://schemas.microsoft.com/office/drawing/2014/main" xmlns="" id="{3E053B24-7C85-FA4C-ABFF-C1367C74A3B1}"/>
              </a:ext>
            </a:extLst>
          </p:cNvPr>
          <p:cNvSpPr/>
          <p:nvPr/>
        </p:nvSpPr>
        <p:spPr>
          <a:xfrm>
            <a:off x="1187624" y="2874187"/>
            <a:ext cx="6912768" cy="1118690"/>
          </a:xfrm>
          <a:prstGeom prst="blockArc">
            <a:avLst/>
          </a:prstGeom>
          <a:gradFill>
            <a:gsLst>
              <a:gs pos="1000">
                <a:schemeClr val="accent3">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 name="Arco a tutto sesto 11">
            <a:extLst>
              <a:ext uri="{FF2B5EF4-FFF2-40B4-BE49-F238E27FC236}">
                <a16:creationId xmlns:a16="http://schemas.microsoft.com/office/drawing/2014/main" xmlns="" id="{DF0EE6E3-4BBF-CB4E-9E51-5C6AC20758B4}"/>
              </a:ext>
            </a:extLst>
          </p:cNvPr>
          <p:cNvSpPr/>
          <p:nvPr/>
        </p:nvSpPr>
        <p:spPr>
          <a:xfrm rot="10800000">
            <a:off x="1259632" y="4472142"/>
            <a:ext cx="6912768" cy="1145178"/>
          </a:xfrm>
          <a:prstGeom prst="blockArc">
            <a:avLst/>
          </a:prstGeom>
          <a:gradFill>
            <a:gsLst>
              <a:gs pos="1000">
                <a:schemeClr val="accent3">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39216609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Rettangolo 1">
            <a:extLst>
              <a:ext uri="{FF2B5EF4-FFF2-40B4-BE49-F238E27FC236}">
                <a16:creationId xmlns:a16="http://schemas.microsoft.com/office/drawing/2014/main" xmlns="" id="{55343393-CD9E-914F-8CC5-BFF2C5CC2397}"/>
              </a:ext>
            </a:extLst>
          </p:cNvPr>
          <p:cNvSpPr>
            <a:spLocks noChangeArrowheads="1"/>
          </p:cNvSpPr>
          <p:nvPr/>
        </p:nvSpPr>
        <p:spPr bwMode="auto">
          <a:xfrm>
            <a:off x="1475656" y="404664"/>
            <a:ext cx="7272807" cy="954107"/>
          </a:xfrm>
          <a:prstGeom prst="rect">
            <a:avLst/>
          </a:prstGeom>
          <a:noFill/>
          <a:ln w="9525">
            <a:noFill/>
            <a:miter lim="800000"/>
            <a:headEnd/>
            <a:tailEnd/>
          </a:ln>
        </p:spPr>
        <p:txBody>
          <a:bodyPr wrap="square">
            <a:spAutoFit/>
          </a:bodyPr>
          <a:lstStyle/>
          <a:p>
            <a:r>
              <a:rPr lang="it-IT" sz="2800" dirty="0">
                <a:solidFill>
                  <a:srgbClr val="700000"/>
                </a:solidFill>
                <a:latin typeface="Times New Roman" panose="02020603050405020304" pitchFamily="18" charset="0"/>
                <a:cs typeface="Times New Roman" panose="02020603050405020304" pitchFamily="18" charset="0"/>
              </a:rPr>
              <a:t>Il ruolo delle pubbliche amministrazioni centrali e locali</a:t>
            </a:r>
          </a:p>
        </p:txBody>
      </p:sp>
      <p:sp>
        <p:nvSpPr>
          <p:cNvPr id="6" name="CasellaDiTesto 5">
            <a:extLst>
              <a:ext uri="{FF2B5EF4-FFF2-40B4-BE49-F238E27FC236}">
                <a16:creationId xmlns:a16="http://schemas.microsoft.com/office/drawing/2014/main" xmlns="" id="{CD3FB385-7707-C746-9D4E-DAAA6EA23641}"/>
              </a:ext>
            </a:extLst>
          </p:cNvPr>
          <p:cNvSpPr txBox="1"/>
          <p:nvPr/>
        </p:nvSpPr>
        <p:spPr>
          <a:xfrm>
            <a:off x="683568" y="1628800"/>
            <a:ext cx="8280920" cy="6370975"/>
          </a:xfrm>
          <a:prstGeom prst="rect">
            <a:avLst/>
          </a:prstGeom>
          <a:noFill/>
        </p:spPr>
        <p:txBody>
          <a:bodyPr wrap="square" rtlCol="0">
            <a:spAutoFit/>
          </a:bodyPr>
          <a:lstStyle/>
          <a:p>
            <a:pPr algn="ctr"/>
            <a:r>
              <a:rPr lang="it-IT" sz="2400" dirty="0">
                <a:solidFill>
                  <a:srgbClr val="011893"/>
                </a:solidFill>
                <a:latin typeface="Times New Roman" panose="02020603050405020304" pitchFamily="18" charset="0"/>
                <a:cs typeface="Times New Roman" panose="02020603050405020304" pitchFamily="18" charset="0"/>
              </a:rPr>
              <a:t>Le </a:t>
            </a:r>
            <a:r>
              <a:rPr lang="it-IT" sz="2400" b="1" dirty="0">
                <a:solidFill>
                  <a:srgbClr val="011893"/>
                </a:solidFill>
                <a:latin typeface="Times New Roman" panose="02020603050405020304" pitchFamily="18" charset="0"/>
                <a:cs typeface="Times New Roman" panose="02020603050405020304" pitchFamily="18" charset="0"/>
              </a:rPr>
              <a:t>amministrazioni pubbliche </a:t>
            </a:r>
            <a:r>
              <a:rPr lang="it-IT" sz="2400" dirty="0">
                <a:solidFill>
                  <a:srgbClr val="011893"/>
                </a:solidFill>
                <a:latin typeface="Times New Roman" panose="02020603050405020304" pitchFamily="18" charset="0"/>
                <a:cs typeface="Times New Roman" panose="02020603050405020304" pitchFamily="18" charset="0"/>
              </a:rPr>
              <a:t>concorrono al perseguimento degli obiettivi di finanza pubblica definiti in ambito nazionale in coerenza con le procedure e i criteri stabiliti dall'Unione europea e ne condividono le conseguenti responsabilità. Il concorso al perseguimento di tali obiettivi si realizza secondo i principi fondamentali </a:t>
            </a:r>
            <a:r>
              <a:rPr lang="it-IT" sz="2400" b="1" dirty="0">
                <a:solidFill>
                  <a:srgbClr val="011893"/>
                </a:solidFill>
                <a:latin typeface="Times New Roman" panose="02020603050405020304" pitchFamily="18" charset="0"/>
                <a:cs typeface="Times New Roman" panose="02020603050405020304" pitchFamily="18" charset="0"/>
              </a:rPr>
              <a:t>dell'armonizzazione dei bilanci pubblici </a:t>
            </a:r>
            <a:r>
              <a:rPr lang="it-IT" sz="2400" dirty="0">
                <a:solidFill>
                  <a:srgbClr val="011893"/>
                </a:solidFill>
                <a:latin typeface="Times New Roman" panose="02020603050405020304" pitchFamily="18" charset="0"/>
                <a:cs typeface="Times New Roman" panose="02020603050405020304" pitchFamily="18" charset="0"/>
              </a:rPr>
              <a:t>e del coordinamento della finanza pubblica ( art.1 L.196/2009)</a:t>
            </a:r>
          </a:p>
          <a:p>
            <a:pPr algn="ctr"/>
            <a:endParaRPr lang="it-IT" sz="2400" dirty="0">
              <a:solidFill>
                <a:srgbClr val="011893"/>
              </a:solidFill>
              <a:latin typeface="Times New Roman" panose="02020603050405020304" pitchFamily="18" charset="0"/>
              <a:cs typeface="Times New Roman" panose="02020603050405020304" pitchFamily="18" charset="0"/>
            </a:endParaRPr>
          </a:p>
          <a:p>
            <a:pPr algn="ctr"/>
            <a:endParaRPr lang="it-IT" sz="2400" dirty="0">
              <a:solidFill>
                <a:srgbClr val="011893"/>
              </a:solidFill>
              <a:latin typeface="Times New Roman" panose="02020603050405020304" pitchFamily="18" charset="0"/>
              <a:cs typeface="Times New Roman" panose="02020603050405020304" pitchFamily="18" charset="0"/>
            </a:endParaRPr>
          </a:p>
          <a:p>
            <a:pPr algn="ctr"/>
            <a:r>
              <a:rPr lang="it-IT" sz="2400" i="1" dirty="0">
                <a:solidFill>
                  <a:srgbClr val="011893"/>
                </a:solidFill>
                <a:latin typeface="Times New Roman" panose="02020603050405020304" pitchFamily="18" charset="0"/>
                <a:cs typeface="Times New Roman" panose="02020603050405020304" pitchFamily="18" charset="0"/>
              </a:rPr>
              <a:t>Delega al Governo per adottare decreti legislativi per l'armonizzazione dei sistemi contabili e degli schemi di bilancio delle amministrazioni pubbliche </a:t>
            </a:r>
            <a:r>
              <a:rPr lang="it-IT" sz="2400" dirty="0">
                <a:solidFill>
                  <a:srgbClr val="011893"/>
                </a:solidFill>
                <a:latin typeface="Times New Roman" panose="02020603050405020304" pitchFamily="18" charset="0"/>
                <a:cs typeface="Times New Roman" panose="02020603050405020304" pitchFamily="18" charset="0"/>
              </a:rPr>
              <a:t>(art.2 L 196/2009)</a:t>
            </a:r>
          </a:p>
          <a:p>
            <a:pPr algn="ctr"/>
            <a:endParaRPr lang="it-IT" sz="2400" dirty="0">
              <a:solidFill>
                <a:srgbClr val="011893"/>
              </a:solidFill>
              <a:latin typeface="Times New Roman" panose="02020603050405020304" pitchFamily="18" charset="0"/>
              <a:cs typeface="Times New Roman" panose="02020603050405020304" pitchFamily="18" charset="0"/>
            </a:endParaRPr>
          </a:p>
          <a:p>
            <a:pPr algn="ctr"/>
            <a:endParaRPr lang="it-IT" sz="2400" dirty="0">
              <a:solidFill>
                <a:srgbClr val="011893"/>
              </a:solidFill>
              <a:latin typeface="Times New Roman" panose="02020603050405020304" pitchFamily="18" charset="0"/>
              <a:cs typeface="Times New Roman" panose="02020603050405020304" pitchFamily="18" charset="0"/>
            </a:endParaRPr>
          </a:p>
          <a:p>
            <a:pPr algn="ctr"/>
            <a:endParaRPr lang="it-IT" sz="2400" dirty="0">
              <a:solidFill>
                <a:srgbClr val="011893"/>
              </a:solidFill>
              <a:latin typeface="Times New Roman" panose="02020603050405020304" pitchFamily="18" charset="0"/>
              <a:cs typeface="Times New Roman" panose="02020603050405020304" pitchFamily="18" charset="0"/>
            </a:endParaRPr>
          </a:p>
          <a:p>
            <a:pPr algn="ctr"/>
            <a:endParaRPr lang="it-IT" sz="2400" dirty="0">
              <a:solidFill>
                <a:srgbClr val="011893"/>
              </a:solidFill>
              <a:latin typeface="Times New Roman" panose="02020603050405020304" pitchFamily="18" charset="0"/>
              <a:cs typeface="Times New Roman" panose="02020603050405020304" pitchFamily="18" charset="0"/>
            </a:endParaRPr>
          </a:p>
          <a:p>
            <a:pPr algn="ctr"/>
            <a:endParaRPr lang="it-IT" sz="2400" dirty="0">
              <a:solidFill>
                <a:srgbClr val="01189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367114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xmlns="" id="{CD3FB385-7707-C746-9D4E-DAAA6EA23641}"/>
              </a:ext>
            </a:extLst>
          </p:cNvPr>
          <p:cNvSpPr txBox="1"/>
          <p:nvPr/>
        </p:nvSpPr>
        <p:spPr>
          <a:xfrm>
            <a:off x="675198" y="1053002"/>
            <a:ext cx="7776864" cy="6463308"/>
          </a:xfrm>
          <a:prstGeom prst="rect">
            <a:avLst/>
          </a:prstGeom>
          <a:noFill/>
        </p:spPr>
        <p:txBody>
          <a:bodyPr wrap="square" rtlCol="0">
            <a:spAutoFit/>
          </a:bodyPr>
          <a:lstStyle/>
          <a:p>
            <a:pPr marL="285750" indent="-285750">
              <a:buFont typeface="Wingdings" pitchFamily="2" charset="2"/>
              <a:buChar char="Ø"/>
            </a:pPr>
            <a:r>
              <a:rPr lang="it-IT" b="1" i="1" dirty="0">
                <a:solidFill>
                  <a:srgbClr val="011893"/>
                </a:solidFill>
                <a:latin typeface="Times New Roman" panose="02020603050405020304" pitchFamily="18" charset="0"/>
                <a:cs typeface="Times New Roman" panose="02020603050405020304" pitchFamily="18" charset="0"/>
              </a:rPr>
              <a:t>Matrice europea del processo</a:t>
            </a:r>
            <a:r>
              <a:rPr lang="it-IT" dirty="0">
                <a:solidFill>
                  <a:srgbClr val="011893"/>
                </a:solidFill>
                <a:latin typeface="Times New Roman" panose="02020603050405020304" pitchFamily="18" charset="0"/>
                <a:cs typeface="Times New Roman" panose="02020603050405020304" pitchFamily="18" charset="0"/>
              </a:rPr>
              <a:t>: direttiva 2011/85/UE su meccanismi rafforzati di controllo e di sorveglianza sugli squilibri macroeconomici e finanziari degli Stati membri; (</a:t>
            </a:r>
            <a:r>
              <a:rPr lang="it-IT" dirty="0">
                <a:solidFill>
                  <a:srgbClr val="011893"/>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xmlns="" val="tx"/>
                    </a:ext>
                  </a:extLst>
                </a:hlinkClick>
              </a:rPr>
              <a:t>Regolamento n. 472/2013</a:t>
            </a:r>
            <a:r>
              <a:rPr lang="it-IT" dirty="0">
                <a:solidFill>
                  <a:srgbClr val="011893"/>
                </a:solidFill>
                <a:latin typeface="Times New Roman" panose="02020603050405020304" pitchFamily="18" charset="0"/>
                <a:cs typeface="Times New Roman" panose="02020603050405020304" pitchFamily="18" charset="0"/>
              </a:rPr>
              <a:t> e </a:t>
            </a:r>
            <a:r>
              <a:rPr lang="it-IT" dirty="0">
                <a:solidFill>
                  <a:srgbClr val="011893"/>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xmlns="" val="tx"/>
                    </a:ext>
                  </a:extLst>
                </a:hlinkClick>
              </a:rPr>
              <a:t>Regolamento n. 473/2013</a:t>
            </a:r>
            <a:r>
              <a:rPr lang="it-IT" dirty="0">
                <a:solidFill>
                  <a:srgbClr val="011893"/>
                </a:solidFill>
                <a:latin typeface="Times New Roman" panose="02020603050405020304" pitchFamily="18" charset="0"/>
                <a:cs typeface="Times New Roman" panose="02020603050405020304" pitchFamily="18" charset="0"/>
              </a:rPr>
              <a:t>, competenze in materia di valutazione dei bilanci nazionali; Task Force IPSAS/EPSAS; semestre europeo; processi rafforzati a partire dal 2022 per  PNRR/ACCRUAL/ITAS.</a:t>
            </a:r>
          </a:p>
          <a:p>
            <a:pPr marL="285750" indent="-285750">
              <a:buFont typeface="Wingdings" pitchFamily="2" charset="2"/>
              <a:buChar char="Ø"/>
            </a:pPr>
            <a:r>
              <a:rPr lang="it-IT" b="1" i="1" dirty="0">
                <a:solidFill>
                  <a:srgbClr val="011893"/>
                </a:solidFill>
                <a:latin typeface="Times New Roman" panose="02020603050405020304" pitchFamily="18" charset="0"/>
                <a:cs typeface="Times New Roman" panose="02020603050405020304" pitchFamily="18" charset="0"/>
              </a:rPr>
              <a:t>Amministrazioni centrali dello Stato </a:t>
            </a:r>
            <a:r>
              <a:rPr lang="it-IT" dirty="0">
                <a:solidFill>
                  <a:srgbClr val="011893"/>
                </a:solidFill>
                <a:latin typeface="Times New Roman" panose="02020603050405020304" pitchFamily="18" charset="0"/>
                <a:cs typeface="Times New Roman" panose="02020603050405020304" pitchFamily="18" charset="0"/>
              </a:rPr>
              <a:t>(quali i Ministeri): </a:t>
            </a:r>
            <a:r>
              <a:rPr lang="it-IT" dirty="0" err="1">
                <a:solidFill>
                  <a:srgbClr val="011893"/>
                </a:solidFill>
                <a:latin typeface="Times New Roman" panose="02020603050405020304" pitchFamily="18" charset="0"/>
                <a:cs typeface="Times New Roman" panose="02020603050405020304" pitchFamily="18" charset="0"/>
              </a:rPr>
              <a:t>tit</a:t>
            </a:r>
            <a:r>
              <a:rPr lang="it-IT" dirty="0">
                <a:solidFill>
                  <a:srgbClr val="011893"/>
                </a:solidFill>
                <a:latin typeface="Times New Roman" panose="02020603050405020304" pitchFamily="18" charset="0"/>
                <a:cs typeface="Times New Roman" panose="02020603050405020304" pitchFamily="18" charset="0"/>
              </a:rPr>
              <a:t>. VI L. 196/2009, (opera la delega contenuta nell’articolo 40 della legge di contabilità su revisione della struttura del Bilancio dello Stato) come modificata dalla legge n.39/2011 e n.163/2016.</a:t>
            </a:r>
          </a:p>
          <a:p>
            <a:pPr marL="285750" indent="-285750">
              <a:buFont typeface="Wingdings" pitchFamily="2" charset="2"/>
              <a:buChar char="Ø"/>
            </a:pPr>
            <a:r>
              <a:rPr lang="it-IT" b="1" i="1" dirty="0">
                <a:solidFill>
                  <a:srgbClr val="011893"/>
                </a:solidFill>
                <a:latin typeface="Times New Roman" panose="02020603050405020304" pitchFamily="18" charset="0"/>
                <a:cs typeface="Times New Roman" panose="02020603050405020304" pitchFamily="18" charset="0"/>
              </a:rPr>
              <a:t>Amministrazioni pubbliche territoriali</a:t>
            </a:r>
            <a:r>
              <a:rPr lang="it-IT" dirty="0">
                <a:solidFill>
                  <a:srgbClr val="011893"/>
                </a:solidFill>
                <a:latin typeface="Times New Roman" panose="02020603050405020304" pitchFamily="18" charset="0"/>
                <a:cs typeface="Times New Roman" panose="02020603050405020304" pitchFamily="18" charset="0"/>
              </a:rPr>
              <a:t> quali regioni, enti locali (comuni, province, città metropolitane, comunità montane, comunità isolane, unioni di comuni ed istituzioni degli enti locali), enti del Servizio sanitario nazionale: decreto legislativo n.118/2011 e modificazioni (tra cui D. </a:t>
            </a:r>
            <a:r>
              <a:rPr lang="it-IT" dirty="0" err="1">
                <a:solidFill>
                  <a:srgbClr val="011893"/>
                </a:solidFill>
                <a:latin typeface="Times New Roman" panose="02020603050405020304" pitchFamily="18" charset="0"/>
                <a:cs typeface="Times New Roman" panose="02020603050405020304" pitchFamily="18" charset="0"/>
              </a:rPr>
              <a:t>Lgs</a:t>
            </a:r>
            <a:r>
              <a:rPr lang="it-IT" dirty="0">
                <a:solidFill>
                  <a:srgbClr val="011893"/>
                </a:solidFill>
                <a:latin typeface="Times New Roman" panose="02020603050405020304" pitchFamily="18" charset="0"/>
                <a:cs typeface="Times New Roman" panose="02020603050405020304" pitchFamily="18" charset="0"/>
              </a:rPr>
              <a:t>. n. 126 del 2014 –rivisitazione PEG, DM del 20/05/2015 e D.M. di aggiornamento).</a:t>
            </a:r>
          </a:p>
          <a:p>
            <a:pPr marL="285750" indent="-285750">
              <a:buFont typeface="Wingdings" pitchFamily="2" charset="2"/>
              <a:buChar char="Ø"/>
            </a:pPr>
            <a:r>
              <a:rPr lang="it-IT" b="1" i="1" dirty="0">
                <a:solidFill>
                  <a:srgbClr val="011893"/>
                </a:solidFill>
                <a:latin typeface="Times New Roman" panose="02020603050405020304" pitchFamily="18" charset="0"/>
                <a:cs typeface="Times New Roman" panose="02020603050405020304" pitchFamily="18" charset="0"/>
              </a:rPr>
              <a:t>Amministrazioni pubbliche diverse da quelle territoriali e da quelle centrali </a:t>
            </a:r>
            <a:r>
              <a:rPr lang="it-IT" dirty="0">
                <a:solidFill>
                  <a:srgbClr val="011893"/>
                </a:solidFill>
                <a:latin typeface="Times New Roman" panose="02020603050405020304" pitchFamily="18" charset="0"/>
                <a:cs typeface="Times New Roman" panose="02020603050405020304" pitchFamily="18" charset="0"/>
              </a:rPr>
              <a:t>(enti nazionali di previdenza ed assistenza, delle Agenzie regionali sanitarie e degli enti dell'amministrazione centrale differenti dai ministeri): D. </a:t>
            </a:r>
            <a:r>
              <a:rPr lang="it-IT" dirty="0" err="1">
                <a:solidFill>
                  <a:srgbClr val="011893"/>
                </a:solidFill>
                <a:latin typeface="Times New Roman" panose="02020603050405020304" pitchFamily="18" charset="0"/>
                <a:cs typeface="Times New Roman" panose="02020603050405020304" pitchFamily="18" charset="0"/>
              </a:rPr>
              <a:t>Lgs</a:t>
            </a:r>
            <a:r>
              <a:rPr lang="it-IT" dirty="0">
                <a:solidFill>
                  <a:srgbClr val="011893"/>
                </a:solidFill>
                <a:latin typeface="Times New Roman" panose="02020603050405020304" pitchFamily="18" charset="0"/>
                <a:cs typeface="Times New Roman" panose="02020603050405020304" pitchFamily="18" charset="0"/>
              </a:rPr>
              <a:t>. n. 91 del 2011.</a:t>
            </a:r>
          </a:p>
          <a:p>
            <a:pPr marL="285750" indent="-285750">
              <a:buFont typeface="Wingdings" pitchFamily="2" charset="2"/>
              <a:buChar char="Ø"/>
            </a:pPr>
            <a:r>
              <a:rPr lang="it-IT" b="1" i="1" dirty="0">
                <a:solidFill>
                  <a:srgbClr val="011893"/>
                </a:solidFill>
                <a:latin typeface="Times New Roman" panose="02020603050405020304" pitchFamily="18" charset="0"/>
                <a:cs typeface="Times New Roman" panose="02020603050405020304" pitchFamily="18" charset="0"/>
              </a:rPr>
              <a:t>Università</a:t>
            </a:r>
            <a:r>
              <a:rPr lang="it-IT" dirty="0">
                <a:solidFill>
                  <a:srgbClr val="011893"/>
                </a:solidFill>
                <a:latin typeface="Times New Roman" panose="02020603050405020304" pitchFamily="18" charset="0"/>
                <a:cs typeface="Times New Roman" panose="02020603050405020304" pitchFamily="18" charset="0"/>
              </a:rPr>
              <a:t>: L. 240/2010; D. Lgs. n.18 del 2012.</a:t>
            </a:r>
          </a:p>
          <a:p>
            <a:endParaRPr lang="it-IT" dirty="0">
              <a:solidFill>
                <a:srgbClr val="011893"/>
              </a:solidFill>
              <a:latin typeface="Times New Roman" panose="02020603050405020304" pitchFamily="18" charset="0"/>
              <a:cs typeface="Times New Roman" panose="02020603050405020304" pitchFamily="18" charset="0"/>
            </a:endParaRPr>
          </a:p>
          <a:p>
            <a:endParaRPr lang="it-IT" dirty="0">
              <a:solidFill>
                <a:srgbClr val="011893"/>
              </a:solidFill>
              <a:latin typeface="Times New Roman" panose="02020603050405020304" pitchFamily="18" charset="0"/>
              <a:cs typeface="Times New Roman" panose="02020603050405020304" pitchFamily="18" charset="0"/>
            </a:endParaRPr>
          </a:p>
          <a:p>
            <a:endParaRPr lang="it-IT" dirty="0">
              <a:solidFill>
                <a:srgbClr val="011893"/>
              </a:solidFill>
              <a:latin typeface="Times New Roman" panose="02020603050405020304" pitchFamily="18" charset="0"/>
              <a:cs typeface="Times New Roman" panose="02020603050405020304" pitchFamily="18" charset="0"/>
            </a:endParaRPr>
          </a:p>
        </p:txBody>
      </p:sp>
      <p:sp>
        <p:nvSpPr>
          <p:cNvPr id="8" name="Rettangolo 1"/>
          <p:cNvSpPr>
            <a:spLocks noChangeArrowheads="1"/>
          </p:cNvSpPr>
          <p:nvPr/>
        </p:nvSpPr>
        <p:spPr bwMode="auto">
          <a:xfrm>
            <a:off x="675198" y="404664"/>
            <a:ext cx="8225652"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Il quadro normativo- contabile dell’armonizzazione della PA</a:t>
            </a:r>
          </a:p>
        </p:txBody>
      </p:sp>
    </p:spTree>
    <p:extLst>
      <p:ext uri="{BB962C8B-B14F-4D97-AF65-F5344CB8AC3E}">
        <p14:creationId xmlns:p14="http://schemas.microsoft.com/office/powerpoint/2010/main" val="8047058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xmlns="" id="{CD3FB385-7707-C746-9D4E-DAAA6EA23641}"/>
              </a:ext>
            </a:extLst>
          </p:cNvPr>
          <p:cNvSpPr txBox="1"/>
          <p:nvPr/>
        </p:nvSpPr>
        <p:spPr>
          <a:xfrm>
            <a:off x="971600" y="1844824"/>
            <a:ext cx="7884368" cy="5262979"/>
          </a:xfrm>
          <a:prstGeom prst="rect">
            <a:avLst/>
          </a:prstGeom>
          <a:noFill/>
        </p:spPr>
        <p:txBody>
          <a:bodyPr wrap="square" rtlCol="0">
            <a:spAutoFit/>
          </a:bodyPr>
          <a:lstStyle/>
          <a:p>
            <a:pPr marL="342900" indent="-342900">
              <a:buFont typeface="Wingdings" pitchFamily="2" charset="2"/>
              <a:buChar char="q"/>
            </a:pPr>
            <a:r>
              <a:rPr lang="it-IT" sz="2400" dirty="0">
                <a:solidFill>
                  <a:srgbClr val="011893"/>
                </a:solidFill>
                <a:latin typeface="Times New Roman" panose="02020603050405020304" pitchFamily="18" charset="0"/>
                <a:cs typeface="Times New Roman" panose="02020603050405020304" pitchFamily="18" charset="0"/>
              </a:rPr>
              <a:t>Adozione di regole contabili uniformi e un comune piano dei conti integrato</a:t>
            </a:r>
          </a:p>
          <a:p>
            <a:pPr marL="342900" indent="-342900">
              <a:buFont typeface="Wingdings" pitchFamily="2" charset="2"/>
              <a:buChar char="q"/>
            </a:pPr>
            <a:r>
              <a:rPr lang="it-IT" sz="2400" dirty="0">
                <a:solidFill>
                  <a:srgbClr val="011893"/>
                </a:solidFill>
                <a:latin typeface="Times New Roman" panose="02020603050405020304" pitchFamily="18" charset="0"/>
                <a:cs typeface="Times New Roman" panose="02020603050405020304" pitchFamily="18" charset="0"/>
              </a:rPr>
              <a:t>Sistema duale di contabilizzazione (finanziario/economico-patrimoniale) e nuovi istituti contabili</a:t>
            </a:r>
          </a:p>
          <a:p>
            <a:pPr marL="342900" indent="-342900">
              <a:buFont typeface="Wingdings" pitchFamily="2" charset="2"/>
              <a:buChar char="q"/>
            </a:pPr>
            <a:r>
              <a:rPr lang="it-IT" sz="2400" dirty="0">
                <a:solidFill>
                  <a:srgbClr val="011893"/>
                </a:solidFill>
                <a:latin typeface="Times New Roman" panose="02020603050405020304" pitchFamily="18" charset="0"/>
                <a:cs typeface="Times New Roman" panose="02020603050405020304" pitchFamily="18" charset="0"/>
              </a:rPr>
              <a:t>Adozione di un bilancio consolidato delle amministrazioni pubbliche con le aziende e gli organismi controllati</a:t>
            </a:r>
          </a:p>
          <a:p>
            <a:pPr marL="342900" indent="-342900">
              <a:buFont typeface="Wingdings" pitchFamily="2" charset="2"/>
              <a:buChar char="q"/>
            </a:pPr>
            <a:r>
              <a:rPr lang="it-IT" sz="2400" dirty="0">
                <a:solidFill>
                  <a:srgbClr val="011893"/>
                </a:solidFill>
                <a:latin typeface="Times New Roman" panose="02020603050405020304" pitchFamily="18" charset="0"/>
                <a:cs typeface="Times New Roman" panose="02020603050405020304" pitchFamily="18" charset="0"/>
              </a:rPr>
              <a:t>Schemi comuni di bilancio articolati in missioni e programmi (coerente con il sistema già adottato per il bilancio dello Stato –COFOG - </a:t>
            </a:r>
            <a:r>
              <a:rPr lang="it-IT" sz="2400" dirty="0" err="1">
                <a:solidFill>
                  <a:srgbClr val="011893"/>
                </a:solidFill>
                <a:latin typeface="Times New Roman" panose="02020603050405020304" pitchFamily="18" charset="0"/>
                <a:cs typeface="Times New Roman" panose="02020603050405020304" pitchFamily="18" charset="0"/>
              </a:rPr>
              <a:t>Classification</a:t>
            </a:r>
            <a:r>
              <a:rPr lang="it-IT" sz="2400" dirty="0">
                <a:solidFill>
                  <a:srgbClr val="011893"/>
                </a:solidFill>
                <a:latin typeface="Times New Roman" panose="02020603050405020304" pitchFamily="18" charset="0"/>
                <a:cs typeface="Times New Roman" panose="02020603050405020304" pitchFamily="18" charset="0"/>
              </a:rPr>
              <a:t> Of </a:t>
            </a:r>
            <a:r>
              <a:rPr lang="it-IT" sz="2400" dirty="0" err="1">
                <a:solidFill>
                  <a:srgbClr val="011893"/>
                </a:solidFill>
                <a:latin typeface="Times New Roman" panose="02020603050405020304" pitchFamily="18" charset="0"/>
                <a:cs typeface="Times New Roman" panose="02020603050405020304" pitchFamily="18" charset="0"/>
              </a:rPr>
              <a:t>Function</a:t>
            </a:r>
            <a:r>
              <a:rPr lang="it-IT" sz="2400" dirty="0">
                <a:solidFill>
                  <a:srgbClr val="011893"/>
                </a:solidFill>
                <a:latin typeface="Times New Roman" panose="02020603050405020304" pitchFamily="18" charset="0"/>
                <a:cs typeface="Times New Roman" panose="02020603050405020304" pitchFamily="18" charset="0"/>
              </a:rPr>
              <a:t> Of Government)</a:t>
            </a:r>
          </a:p>
          <a:p>
            <a:pPr marL="342900" indent="-342900">
              <a:buFont typeface="Wingdings" pitchFamily="2" charset="2"/>
              <a:buChar char="q"/>
            </a:pPr>
            <a:r>
              <a:rPr lang="it-IT" sz="2400" dirty="0">
                <a:solidFill>
                  <a:srgbClr val="011893"/>
                </a:solidFill>
                <a:latin typeface="Times New Roman" panose="02020603050405020304" pitchFamily="18" charset="0"/>
                <a:cs typeface="Times New Roman" panose="02020603050405020304" pitchFamily="18" charset="0"/>
              </a:rPr>
              <a:t>Sistema degli indicatori di risultato associati ai valori di bilancio</a:t>
            </a:r>
          </a:p>
          <a:p>
            <a:endParaRPr lang="it-IT" sz="2400" dirty="0">
              <a:solidFill>
                <a:srgbClr val="011893"/>
              </a:solidFill>
              <a:latin typeface="Times New Roman" panose="02020603050405020304" pitchFamily="18" charset="0"/>
              <a:cs typeface="Times New Roman" panose="02020603050405020304" pitchFamily="18" charset="0"/>
            </a:endParaRPr>
          </a:p>
          <a:p>
            <a:pPr marL="342900" indent="-342900">
              <a:buFont typeface="Wingdings" pitchFamily="2" charset="2"/>
              <a:buChar char="q"/>
            </a:pPr>
            <a:endParaRPr lang="it-IT" sz="2400" dirty="0">
              <a:solidFill>
                <a:srgbClr val="011893"/>
              </a:solidFill>
              <a:latin typeface="Times New Roman" panose="02020603050405020304" pitchFamily="18" charset="0"/>
              <a:cs typeface="Times New Roman" panose="02020603050405020304" pitchFamily="18" charset="0"/>
            </a:endParaRPr>
          </a:p>
        </p:txBody>
      </p:sp>
      <p:sp>
        <p:nvSpPr>
          <p:cNvPr id="6" name="Rettangolo 1"/>
          <p:cNvSpPr>
            <a:spLocks noChangeArrowheads="1"/>
          </p:cNvSpPr>
          <p:nvPr/>
        </p:nvSpPr>
        <p:spPr bwMode="auto">
          <a:xfrm>
            <a:off x="1349388" y="332656"/>
            <a:ext cx="7128792" cy="1384995"/>
          </a:xfrm>
          <a:prstGeom prst="rect">
            <a:avLst/>
          </a:prstGeom>
          <a:noFill/>
          <a:ln w="9525">
            <a:noFill/>
            <a:miter lim="800000"/>
            <a:headEnd/>
            <a:tailEnd/>
          </a:ln>
        </p:spPr>
        <p:txBody>
          <a:bodyPr wrap="square">
            <a:spAutoFit/>
          </a:bodyPr>
          <a:lstStyle/>
          <a:p>
            <a:r>
              <a:rPr lang="it-IT" sz="2800" dirty="0">
                <a:solidFill>
                  <a:srgbClr val="700000"/>
                </a:solidFill>
                <a:latin typeface="Times New Roman" panose="02020603050405020304" pitchFamily="18" charset="0"/>
                <a:cs typeface="Times New Roman" panose="02020603050405020304" pitchFamily="18" charset="0"/>
              </a:rPr>
              <a:t>Principali elementi di innovazione che caratterizzano il processo di armonizzazione contabile</a:t>
            </a:r>
          </a:p>
        </p:txBody>
      </p:sp>
    </p:spTree>
    <p:extLst>
      <p:ext uri="{BB962C8B-B14F-4D97-AF65-F5344CB8AC3E}">
        <p14:creationId xmlns:p14="http://schemas.microsoft.com/office/powerpoint/2010/main" val="7468904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xmlns="" id="{CD3FB385-7707-C746-9D4E-DAAA6EA23641}"/>
              </a:ext>
            </a:extLst>
          </p:cNvPr>
          <p:cNvSpPr txBox="1"/>
          <p:nvPr/>
        </p:nvSpPr>
        <p:spPr>
          <a:xfrm>
            <a:off x="611560" y="404664"/>
            <a:ext cx="7920880" cy="7017306"/>
          </a:xfrm>
          <a:prstGeom prst="rect">
            <a:avLst/>
          </a:prstGeom>
          <a:noFill/>
        </p:spPr>
        <p:txBody>
          <a:bodyPr wrap="square" rtlCol="0">
            <a:spAutoFit/>
          </a:bodyPr>
          <a:lstStyle/>
          <a:p>
            <a:r>
              <a:rPr lang="it-IT" dirty="0">
                <a:solidFill>
                  <a:srgbClr val="011893"/>
                </a:solidFill>
                <a:latin typeface="Times New Roman" panose="02020603050405020304" pitchFamily="18" charset="0"/>
                <a:cs typeface="Times New Roman" panose="02020603050405020304" pitchFamily="18" charset="0"/>
              </a:rPr>
              <a:t>Processo di riforma a livello centrale:</a:t>
            </a:r>
          </a:p>
          <a:p>
            <a:pPr marL="285750" indent="-285750">
              <a:buFont typeface="Wingdings" pitchFamily="2" charset="2"/>
              <a:buChar char="Ø"/>
            </a:pPr>
            <a:r>
              <a:rPr lang="it-IT" dirty="0">
                <a:solidFill>
                  <a:srgbClr val="011893"/>
                </a:solidFill>
                <a:latin typeface="Times New Roman" panose="02020603050405020304" pitchFamily="18" charset="0"/>
                <a:cs typeface="Times New Roman" panose="02020603050405020304" pitchFamily="18" charset="0"/>
              </a:rPr>
              <a:t>Nuovo ciclo della programmazione di bilancio che attiene principalmente alla strutturazione delle fasi</a:t>
            </a:r>
          </a:p>
          <a:p>
            <a:pPr marL="285750" indent="-285750">
              <a:buFont typeface="Wingdings" pitchFamily="2" charset="2"/>
              <a:buChar char="Ø"/>
            </a:pPr>
            <a:r>
              <a:rPr lang="it-IT" dirty="0">
                <a:solidFill>
                  <a:srgbClr val="011893"/>
                </a:solidFill>
                <a:latin typeface="Times New Roman" panose="02020603050405020304" pitchFamily="18" charset="0"/>
                <a:cs typeface="Times New Roman" panose="02020603050405020304" pitchFamily="18" charset="0"/>
              </a:rPr>
              <a:t>Istituzione di un ufficio parlamentare di bilancio</a:t>
            </a:r>
          </a:p>
          <a:p>
            <a:pPr marL="285750" indent="-285750">
              <a:buFont typeface="Wingdings" pitchFamily="2" charset="2"/>
              <a:buChar char="Ø"/>
            </a:pPr>
            <a:r>
              <a:rPr lang="it-IT" dirty="0">
                <a:solidFill>
                  <a:srgbClr val="011893"/>
                </a:solidFill>
                <a:latin typeface="Times New Roman" panose="02020603050405020304" pitchFamily="18" charset="0"/>
                <a:cs typeface="Times New Roman" panose="02020603050405020304" pitchFamily="18" charset="0"/>
              </a:rPr>
              <a:t>Adozione di regole di armonizzazione sulla base della Legge di contabilità pubblica L.196/2009 e quella sul federalismo fiscale (L. 42/2009)</a:t>
            </a:r>
          </a:p>
          <a:p>
            <a:pPr marL="285750" indent="-285750">
              <a:buFont typeface="Wingdings" pitchFamily="2" charset="2"/>
              <a:buChar char="Ø"/>
            </a:pPr>
            <a:r>
              <a:rPr lang="it-IT" dirty="0">
                <a:solidFill>
                  <a:srgbClr val="011893"/>
                </a:solidFill>
                <a:latin typeface="Times New Roman" panose="02020603050405020304" pitchFamily="18" charset="0"/>
                <a:cs typeface="Times New Roman" panose="02020603050405020304" pitchFamily="18" charset="0"/>
              </a:rPr>
              <a:t>Profili costituzionali:</a:t>
            </a:r>
          </a:p>
          <a:p>
            <a:pPr marL="742950" lvl="1" indent="-285750">
              <a:buFont typeface="Courier New" panose="02070309020205020404" pitchFamily="49" charset="0"/>
              <a:buChar char="o"/>
            </a:pPr>
            <a:r>
              <a:rPr lang="it-IT" dirty="0">
                <a:solidFill>
                  <a:srgbClr val="011893"/>
                </a:solidFill>
                <a:latin typeface="Times New Roman" panose="02020603050405020304" pitchFamily="18" charset="0"/>
                <a:cs typeface="Times New Roman" panose="02020603050405020304" pitchFamily="18" charset="0"/>
              </a:rPr>
              <a:t>Art. 81- </a:t>
            </a:r>
            <a:r>
              <a:rPr lang="it-IT" i="1" dirty="0">
                <a:solidFill>
                  <a:srgbClr val="011893"/>
                </a:solidFill>
                <a:latin typeface="Times New Roman" panose="02020603050405020304" pitchFamily="18" charset="0"/>
                <a:cs typeface="Times New Roman" panose="02020603050405020304" pitchFamily="18" charset="0"/>
              </a:rPr>
              <a:t>Lo stato assicura l’equilibrio tra le entrate e le spese del proprio bilancio tenendo conto delle fasi avverse e delle fasi favorevoli del ciclo economico</a:t>
            </a:r>
          </a:p>
          <a:p>
            <a:pPr marL="742950" lvl="1" indent="-285750">
              <a:buFont typeface="Courier New" panose="02070309020205020404" pitchFamily="49" charset="0"/>
              <a:buChar char="o"/>
            </a:pPr>
            <a:r>
              <a:rPr lang="it-IT" dirty="0">
                <a:solidFill>
                  <a:srgbClr val="011893"/>
                </a:solidFill>
                <a:latin typeface="Times New Roman" panose="02020603050405020304" pitchFamily="18" charset="0"/>
                <a:cs typeface="Times New Roman" panose="02020603050405020304" pitchFamily="18" charset="0"/>
              </a:rPr>
              <a:t>Art. 97</a:t>
            </a:r>
            <a:r>
              <a:rPr lang="it-IT" i="1" dirty="0">
                <a:solidFill>
                  <a:srgbClr val="011893"/>
                </a:solidFill>
                <a:latin typeface="Times New Roman" panose="02020603050405020304" pitchFamily="18" charset="0"/>
                <a:cs typeface="Times New Roman" panose="02020603050405020304" pitchFamily="18" charset="0"/>
              </a:rPr>
              <a:t>- Le pubbliche amministrazioni, in coerenza con l'ordinamento dell'Unione europea, assicurano l'equilibrio dei bilanci e la sostenibilità del debito pubblico.</a:t>
            </a:r>
          </a:p>
          <a:p>
            <a:pPr marL="742950" lvl="1" indent="-285750">
              <a:buFont typeface="Courier New" panose="02070309020205020404" pitchFamily="49" charset="0"/>
              <a:buChar char="o"/>
            </a:pPr>
            <a:r>
              <a:rPr lang="it-IT" dirty="0">
                <a:solidFill>
                  <a:srgbClr val="011893"/>
                </a:solidFill>
                <a:latin typeface="Times New Roman" panose="02020603050405020304" pitchFamily="18" charset="0"/>
                <a:cs typeface="Times New Roman" panose="02020603050405020304" pitchFamily="18" charset="0"/>
              </a:rPr>
              <a:t>Art.117</a:t>
            </a:r>
            <a:r>
              <a:rPr lang="it-IT" i="1" dirty="0">
                <a:solidFill>
                  <a:srgbClr val="011893"/>
                </a:solidFill>
                <a:latin typeface="Times New Roman" panose="02020603050405020304" pitchFamily="18" charset="0"/>
                <a:cs typeface="Times New Roman" panose="02020603050405020304" pitchFamily="18" charset="0"/>
              </a:rPr>
              <a:t> - Nella materia «armonizzazione dei bilanci pubblici» lo Stato ha competenza legislativa esclusiva</a:t>
            </a:r>
          </a:p>
          <a:p>
            <a:pPr marL="742950" lvl="1" indent="-285750">
              <a:buFont typeface="Courier New" panose="02070309020205020404" pitchFamily="49" charset="0"/>
              <a:buChar char="o"/>
            </a:pPr>
            <a:r>
              <a:rPr lang="it-IT" dirty="0">
                <a:solidFill>
                  <a:srgbClr val="011893"/>
                </a:solidFill>
                <a:latin typeface="Times New Roman" panose="02020603050405020304" pitchFamily="18" charset="0"/>
                <a:cs typeface="Times New Roman" panose="02020603050405020304" pitchFamily="18" charset="0"/>
              </a:rPr>
              <a:t>Art.119</a:t>
            </a:r>
            <a:r>
              <a:rPr lang="it-IT" i="1" dirty="0">
                <a:solidFill>
                  <a:srgbClr val="011893"/>
                </a:solidFill>
                <a:latin typeface="Times New Roman" panose="02020603050405020304" pitchFamily="18" charset="0"/>
                <a:cs typeface="Times New Roman" panose="02020603050405020304" pitchFamily="18" charset="0"/>
              </a:rPr>
              <a:t> - I Comuni, le Province, le Città metropolitane e le Regioni hanno autonomia finanziaria di entrata e di spesa, nel rispetto dell'equilibrio dei relativi bilanci, e concorrono ad assicurare l'osservanza dei vincoli economici e finanziari derivanti dall'ordinamento dell'Unione europea……….. Possono ricorrere all'indebitamento solo per finanziare spese di investimento, con la contestuale definizione di piani di ammortamento e a condizione che per il complesso degli enti di ciascuna Regione sia rispettato l'equilibrio di bilancio</a:t>
            </a:r>
          </a:p>
          <a:p>
            <a:endParaRPr lang="it-IT" dirty="0">
              <a:solidFill>
                <a:srgbClr val="011893"/>
              </a:solidFill>
              <a:latin typeface="Times New Roman" panose="02020603050405020304" pitchFamily="18" charset="0"/>
              <a:cs typeface="Times New Roman" panose="02020603050405020304" pitchFamily="18" charset="0"/>
            </a:endParaRPr>
          </a:p>
          <a:p>
            <a:endParaRPr lang="it-IT" dirty="0">
              <a:solidFill>
                <a:srgbClr val="011893"/>
              </a:solidFill>
              <a:latin typeface="Times New Roman" panose="02020603050405020304" pitchFamily="18" charset="0"/>
              <a:cs typeface="Times New Roman" panose="02020603050405020304" pitchFamily="18" charset="0"/>
            </a:endParaRPr>
          </a:p>
        </p:txBody>
      </p:sp>
      <p:sp>
        <p:nvSpPr>
          <p:cNvPr id="3" name="Rettangolo 1"/>
          <p:cNvSpPr>
            <a:spLocks noChangeArrowheads="1"/>
          </p:cNvSpPr>
          <p:nvPr/>
        </p:nvSpPr>
        <p:spPr bwMode="auto">
          <a:xfrm>
            <a:off x="827584" y="0"/>
            <a:ext cx="8117015" cy="461665"/>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 L’armonizzazione contabile a livello centrale</a:t>
            </a:r>
          </a:p>
        </p:txBody>
      </p:sp>
    </p:spTree>
    <p:extLst>
      <p:ext uri="{BB962C8B-B14F-4D97-AF65-F5344CB8AC3E}">
        <p14:creationId xmlns:p14="http://schemas.microsoft.com/office/powerpoint/2010/main" val="20441361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xmlns="" id="{2F87E393-B7ED-E84F-A9A1-0FCF33AD1689}"/>
              </a:ext>
            </a:extLst>
          </p:cNvPr>
          <p:cNvSpPr txBox="1"/>
          <p:nvPr/>
        </p:nvSpPr>
        <p:spPr>
          <a:xfrm>
            <a:off x="1119994" y="1281316"/>
            <a:ext cx="6984776" cy="5011949"/>
          </a:xfrm>
          <a:prstGeom prst="rect">
            <a:avLst/>
          </a:prstGeom>
          <a:noFill/>
        </p:spPr>
        <p:txBody>
          <a:bodyPr wrap="square" rtlCol="0">
            <a:spAutoFit/>
          </a:bodyPr>
          <a:lstStyle/>
          <a:p>
            <a:pPr>
              <a:lnSpc>
                <a:spcPct val="150000"/>
              </a:lnSpc>
            </a:pPr>
            <a:endParaRPr lang="it-IT" sz="2400" dirty="0">
              <a:solidFill>
                <a:srgbClr val="011893"/>
              </a:solidFill>
              <a:latin typeface="Times New Roman" panose="02020603050405020304" pitchFamily="18" charset="0"/>
              <a:cs typeface="Times New Roman" panose="02020603050405020304" pitchFamily="18" charset="0"/>
            </a:endParaRPr>
          </a:p>
          <a:p>
            <a:pPr marL="285750" indent="-285750">
              <a:lnSpc>
                <a:spcPct val="150000"/>
              </a:lnSpc>
              <a:buFontTx/>
              <a:buChar char="-"/>
            </a:pPr>
            <a:r>
              <a:rPr lang="it-IT" sz="2400" i="1" dirty="0">
                <a:solidFill>
                  <a:srgbClr val="011893"/>
                </a:solidFill>
                <a:latin typeface="Times New Roman" panose="02020603050405020304" pitchFamily="18" charset="0"/>
                <a:cs typeface="Times New Roman" panose="02020603050405020304" pitchFamily="18" charset="0"/>
              </a:rPr>
              <a:t>Omogeneità delle informazioni contabili</a:t>
            </a:r>
          </a:p>
          <a:p>
            <a:pPr marL="285750" indent="-285750">
              <a:lnSpc>
                <a:spcPct val="150000"/>
              </a:lnSpc>
              <a:buFontTx/>
              <a:buChar char="-"/>
            </a:pPr>
            <a:r>
              <a:rPr lang="it-IT" sz="2400" i="1" dirty="0">
                <a:solidFill>
                  <a:srgbClr val="011893"/>
                </a:solidFill>
                <a:latin typeface="Times New Roman" panose="02020603050405020304" pitchFamily="18" charset="0"/>
                <a:cs typeface="Times New Roman" panose="02020603050405020304" pitchFamily="18" charset="0"/>
              </a:rPr>
              <a:t>Interpretazione dei dati attraverso un linguaggio unico</a:t>
            </a:r>
          </a:p>
          <a:p>
            <a:pPr marL="285750" indent="-285750">
              <a:lnSpc>
                <a:spcPct val="150000"/>
              </a:lnSpc>
              <a:buFontTx/>
              <a:buChar char="-"/>
            </a:pPr>
            <a:r>
              <a:rPr lang="it-IT" sz="2400" i="1" dirty="0">
                <a:solidFill>
                  <a:srgbClr val="011893"/>
                </a:solidFill>
                <a:latin typeface="Times New Roman" panose="02020603050405020304" pitchFamily="18" charset="0"/>
                <a:cs typeface="Times New Roman" panose="02020603050405020304" pitchFamily="18" charset="0"/>
              </a:rPr>
              <a:t>Aggregabilità verticale e orizzontale </a:t>
            </a:r>
          </a:p>
          <a:p>
            <a:pPr marL="285750" indent="-285750">
              <a:lnSpc>
                <a:spcPct val="150000"/>
              </a:lnSpc>
              <a:buFontTx/>
              <a:buChar char="-"/>
            </a:pPr>
            <a:r>
              <a:rPr lang="it-IT" sz="2400" i="1" dirty="0" err="1">
                <a:solidFill>
                  <a:srgbClr val="011893"/>
                </a:solidFill>
                <a:latin typeface="Times New Roman" panose="02020603050405020304" pitchFamily="18" charset="0"/>
                <a:cs typeface="Times New Roman" panose="02020603050405020304" pitchFamily="18" charset="0"/>
              </a:rPr>
              <a:t>Raccordabilità</a:t>
            </a:r>
            <a:r>
              <a:rPr lang="it-IT" sz="2400" i="1" dirty="0">
                <a:solidFill>
                  <a:srgbClr val="011893"/>
                </a:solidFill>
                <a:latin typeface="Times New Roman" panose="02020603050405020304" pitchFamily="18" charset="0"/>
                <a:cs typeface="Times New Roman" panose="02020603050405020304" pitchFamily="18" charset="0"/>
              </a:rPr>
              <a:t> dei conti delle amministrazioni pubbliche con il sistema europeo dei conti.</a:t>
            </a:r>
          </a:p>
          <a:p>
            <a:pPr marL="285750" indent="-285750">
              <a:lnSpc>
                <a:spcPct val="150000"/>
              </a:lnSpc>
              <a:buFontTx/>
              <a:buChar char="-"/>
            </a:pPr>
            <a:r>
              <a:rPr lang="it-IT" sz="2400" i="1" dirty="0">
                <a:solidFill>
                  <a:srgbClr val="011893"/>
                </a:solidFill>
                <a:latin typeface="Times New Roman" panose="02020603050405020304" pitchFamily="18" charset="0"/>
                <a:cs typeface="Times New Roman" panose="02020603050405020304" pitchFamily="18" charset="0"/>
              </a:rPr>
              <a:t>Confrontabilità tra le diverse entità del sistema</a:t>
            </a:r>
          </a:p>
          <a:p>
            <a:pPr marL="285750" indent="-285750">
              <a:lnSpc>
                <a:spcPct val="150000"/>
              </a:lnSpc>
              <a:buFontTx/>
              <a:buChar char="-"/>
            </a:pPr>
            <a:r>
              <a:rPr lang="it-IT" sz="2400" i="1" dirty="0">
                <a:solidFill>
                  <a:srgbClr val="011893"/>
                </a:solidFill>
                <a:latin typeface="Times New Roman" panose="02020603050405020304" pitchFamily="18" charset="0"/>
                <a:cs typeface="Times New Roman" panose="02020603050405020304" pitchFamily="18" charset="0"/>
              </a:rPr>
              <a:t>Attendibilità e uniformità dei documenti contabili</a:t>
            </a:r>
          </a:p>
        </p:txBody>
      </p:sp>
      <p:sp>
        <p:nvSpPr>
          <p:cNvPr id="3" name="Rettangolo 1"/>
          <p:cNvSpPr>
            <a:spLocks noChangeArrowheads="1"/>
          </p:cNvSpPr>
          <p:nvPr/>
        </p:nvSpPr>
        <p:spPr bwMode="auto">
          <a:xfrm>
            <a:off x="1300014" y="332656"/>
            <a:ext cx="6624736" cy="954107"/>
          </a:xfrm>
          <a:prstGeom prst="rect">
            <a:avLst/>
          </a:prstGeom>
          <a:noFill/>
          <a:ln w="9525">
            <a:noFill/>
            <a:miter lim="800000"/>
            <a:headEnd/>
            <a:tailEnd/>
          </a:ln>
        </p:spPr>
        <p:txBody>
          <a:bodyPr wrap="square">
            <a:spAutoFit/>
          </a:bodyPr>
          <a:lstStyle/>
          <a:p>
            <a:r>
              <a:rPr lang="it-IT" sz="2800" dirty="0">
                <a:solidFill>
                  <a:srgbClr val="700000"/>
                </a:solidFill>
                <a:latin typeface="Times New Roman" panose="02020603050405020304" pitchFamily="18" charset="0"/>
                <a:cs typeface="Times New Roman" panose="02020603050405020304" pitchFamily="18" charset="0"/>
              </a:rPr>
              <a:t>Principali obiettivi del processo di armonizzazione contabile della PA</a:t>
            </a:r>
          </a:p>
        </p:txBody>
      </p:sp>
    </p:spTree>
    <p:extLst>
      <p:ext uri="{BB962C8B-B14F-4D97-AF65-F5344CB8AC3E}">
        <p14:creationId xmlns:p14="http://schemas.microsoft.com/office/powerpoint/2010/main" val="10425747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xmlns="" id="{613296DA-F398-874D-850A-AF2543490FEF}"/>
              </a:ext>
            </a:extLst>
          </p:cNvPr>
          <p:cNvSpPr txBox="1"/>
          <p:nvPr/>
        </p:nvSpPr>
        <p:spPr>
          <a:xfrm>
            <a:off x="827584" y="1412776"/>
            <a:ext cx="7560840" cy="5632311"/>
          </a:xfrm>
          <a:prstGeom prst="rect">
            <a:avLst/>
          </a:prstGeom>
          <a:noFill/>
        </p:spPr>
        <p:txBody>
          <a:bodyPr wrap="square" rtlCol="0">
            <a:spAutoFit/>
          </a:bodyPr>
          <a:lstStyle/>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Adeguamento ai principi contabili generali previsti dal D. </a:t>
            </a:r>
            <a:r>
              <a:rPr lang="it-IT" sz="2400" dirty="0" err="1">
                <a:solidFill>
                  <a:srgbClr val="011893"/>
                </a:solidFill>
                <a:latin typeface="Times New Roman" panose="02020603050405020304" pitchFamily="18" charset="0"/>
                <a:cs typeface="Times New Roman" panose="02020603050405020304" pitchFamily="18" charset="0"/>
              </a:rPr>
              <a:t>Lgs</a:t>
            </a:r>
            <a:r>
              <a:rPr lang="it-IT" sz="2400" dirty="0">
                <a:solidFill>
                  <a:srgbClr val="011893"/>
                </a:solidFill>
                <a:latin typeface="Times New Roman" panose="02020603050405020304" pitchFamily="18" charset="0"/>
                <a:cs typeface="Times New Roman" panose="02020603050405020304" pitchFamily="18" charset="0"/>
              </a:rPr>
              <a:t>. 118/2011 e modificazioni.</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Adeguamento ai principi applicati (allegati A, 4/1, 4/2, 4/3, 4/4 del D. </a:t>
            </a:r>
            <a:r>
              <a:rPr lang="it-IT" sz="2400" dirty="0" err="1">
                <a:solidFill>
                  <a:srgbClr val="011893"/>
                </a:solidFill>
                <a:latin typeface="Times New Roman" panose="02020603050405020304" pitchFamily="18" charset="0"/>
                <a:cs typeface="Times New Roman" panose="02020603050405020304" pitchFamily="18" charset="0"/>
              </a:rPr>
              <a:t>Lgs</a:t>
            </a:r>
            <a:r>
              <a:rPr lang="it-IT" sz="2400" dirty="0">
                <a:solidFill>
                  <a:srgbClr val="011893"/>
                </a:solidFill>
                <a:latin typeface="Times New Roman" panose="02020603050405020304" pitchFamily="18" charset="0"/>
                <a:cs typeface="Times New Roman" panose="02020603050405020304" pitchFamily="18" charset="0"/>
              </a:rPr>
              <a:t> 118/2011)</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Adozione di comuni schemi di bilancio finanziario (nuova strutturazione del BPF e del PEG)</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Adozione di comuni schemi di rendiconto</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Adozione della contabilità economico-patrimoniale</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Adozione del piano dei conti integrato</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Predisposizione del Piano degli indicatori e dei risultati attesi di bilancio</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Bilancio consolidato con gli enti e gli organismi controllati</a:t>
            </a:r>
          </a:p>
          <a:p>
            <a:pPr marL="285750" indent="-285750">
              <a:buFont typeface="Arial" panose="020B0604020202020204" pitchFamily="34" charset="0"/>
              <a:buChar char="•"/>
            </a:pPr>
            <a:r>
              <a:rPr lang="it-IT" sz="2400" dirty="0">
                <a:solidFill>
                  <a:srgbClr val="011893"/>
                </a:solidFill>
                <a:latin typeface="Times New Roman" panose="02020603050405020304" pitchFamily="18" charset="0"/>
                <a:cs typeface="Times New Roman" panose="02020603050405020304" pitchFamily="18" charset="0"/>
              </a:rPr>
              <a:t>Modifiche conseguenti al TUEL (</a:t>
            </a:r>
            <a:r>
              <a:rPr lang="it-IT" sz="2400" dirty="0" err="1">
                <a:solidFill>
                  <a:srgbClr val="011893"/>
                </a:solidFill>
                <a:latin typeface="Times New Roman" panose="02020603050405020304" pitchFamily="18" charset="0"/>
                <a:cs typeface="Times New Roman" panose="02020603050405020304" pitchFamily="18" charset="0"/>
              </a:rPr>
              <a:t>D.Lgs.</a:t>
            </a:r>
            <a:r>
              <a:rPr lang="it-IT" sz="2400" dirty="0">
                <a:solidFill>
                  <a:srgbClr val="011893"/>
                </a:solidFill>
                <a:latin typeface="Times New Roman" panose="02020603050405020304" pitchFamily="18" charset="0"/>
                <a:cs typeface="Times New Roman" panose="02020603050405020304" pitchFamily="18" charset="0"/>
              </a:rPr>
              <a:t> 267/2000)</a:t>
            </a:r>
          </a:p>
          <a:p>
            <a:pPr marL="285750" indent="-285750">
              <a:buFont typeface="Arial" panose="020B0604020202020204" pitchFamily="34" charset="0"/>
              <a:buChar char="•"/>
            </a:pPr>
            <a:endParaRPr lang="it-IT" sz="2400" dirty="0">
              <a:solidFill>
                <a:srgbClr val="011893"/>
              </a:solidFill>
              <a:latin typeface="Times New Roman" panose="02020603050405020304" pitchFamily="18" charset="0"/>
              <a:cs typeface="Times New Roman" panose="02020603050405020304" pitchFamily="18" charset="0"/>
            </a:endParaRPr>
          </a:p>
        </p:txBody>
      </p:sp>
      <p:sp>
        <p:nvSpPr>
          <p:cNvPr id="3" name="Rettangolo 1"/>
          <p:cNvSpPr>
            <a:spLocks noChangeArrowheads="1"/>
          </p:cNvSpPr>
          <p:nvPr/>
        </p:nvSpPr>
        <p:spPr bwMode="auto">
          <a:xfrm>
            <a:off x="971600" y="332656"/>
            <a:ext cx="7776864" cy="830997"/>
          </a:xfrm>
          <a:prstGeom prst="rect">
            <a:avLst/>
          </a:prstGeom>
          <a:noFill/>
          <a:ln w="9525">
            <a:noFill/>
            <a:miter lim="800000"/>
            <a:headEnd/>
            <a:tailEnd/>
          </a:ln>
        </p:spPr>
        <p:txBody>
          <a:bodyPr wrap="square">
            <a:spAutoFit/>
          </a:bodyPr>
          <a:lstStyle/>
          <a:p>
            <a:r>
              <a:rPr lang="it-IT" sz="2400" dirty="0">
                <a:solidFill>
                  <a:srgbClr val="700000"/>
                </a:solidFill>
                <a:latin typeface="Times New Roman" panose="02020603050405020304" pitchFamily="18" charset="0"/>
                <a:cs typeface="Times New Roman" panose="02020603050405020304" pitchFamily="18" charset="0"/>
              </a:rPr>
              <a:t>L’armonizzazione contabile per le amministrazioni locali alla luce delle innovazioni introdotte dal </a:t>
            </a:r>
            <a:r>
              <a:rPr lang="it-IT" sz="2400" dirty="0" err="1">
                <a:solidFill>
                  <a:srgbClr val="700000"/>
                </a:solidFill>
                <a:latin typeface="Times New Roman" panose="02020603050405020304" pitchFamily="18" charset="0"/>
                <a:cs typeface="Times New Roman" panose="02020603050405020304" pitchFamily="18" charset="0"/>
              </a:rPr>
              <a:t>D.Lgs.</a:t>
            </a:r>
            <a:r>
              <a:rPr lang="it-IT" sz="2400" dirty="0">
                <a:solidFill>
                  <a:srgbClr val="700000"/>
                </a:solidFill>
                <a:latin typeface="Times New Roman" panose="02020603050405020304" pitchFamily="18" charset="0"/>
                <a:cs typeface="Times New Roman" panose="02020603050405020304" pitchFamily="18" charset="0"/>
              </a:rPr>
              <a:t> 118/2011</a:t>
            </a:r>
          </a:p>
        </p:txBody>
      </p:sp>
    </p:spTree>
    <p:extLst>
      <p:ext uri="{BB962C8B-B14F-4D97-AF65-F5344CB8AC3E}">
        <p14:creationId xmlns:p14="http://schemas.microsoft.com/office/powerpoint/2010/main" val="384625501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971601" y="321496"/>
            <a:ext cx="7704856" cy="864096"/>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381000" indent="-381000" algn="l">
              <a:lnSpc>
                <a:spcPct val="90000"/>
              </a:lnSpc>
              <a:buFont typeface="Wingdings" pitchFamily="2" charset="2"/>
              <a:buNone/>
            </a:pPr>
            <a:r>
              <a:rPr lang="it-IT" altLang="it-IT" sz="2800" dirty="0">
                <a:solidFill>
                  <a:srgbClr val="700000"/>
                </a:solidFill>
                <a:latin typeface="Times New Roman" panose="02020603050405020304" pitchFamily="18" charset="0"/>
                <a:cs typeface="Times New Roman" panose="02020603050405020304" pitchFamily="18" charset="0"/>
              </a:rPr>
              <a:t>Il principio </a:t>
            </a:r>
            <a:r>
              <a:rPr lang="it-IT" altLang="it-IT" sz="2800" dirty="0" err="1">
                <a:solidFill>
                  <a:srgbClr val="700000"/>
                </a:solidFill>
                <a:latin typeface="Times New Roman" panose="02020603050405020304" pitchFamily="18" charset="0"/>
                <a:cs typeface="Times New Roman" panose="02020603050405020304" pitchFamily="18" charset="0"/>
              </a:rPr>
              <a:t>accrual</a:t>
            </a:r>
            <a:r>
              <a:rPr lang="it-IT" altLang="it-IT" sz="2800" dirty="0">
                <a:solidFill>
                  <a:srgbClr val="700000"/>
                </a:solidFill>
                <a:latin typeface="Times New Roman" panose="02020603050405020304" pitchFamily="18" charset="0"/>
                <a:cs typeface="Times New Roman" panose="02020603050405020304" pitchFamily="18" charset="0"/>
              </a:rPr>
              <a:t> introdotto nel 2021 dal PNRR</a:t>
            </a:r>
            <a:endParaRPr lang="it-IT" altLang="it-IT" sz="2800" i="1" dirty="0">
              <a:solidFill>
                <a:srgbClr val="700000"/>
              </a:solidFill>
              <a:latin typeface="Times New Roman" panose="02020603050405020304" pitchFamily="18" charset="0"/>
              <a:cs typeface="Times New Roman" panose="02020603050405020304" pitchFamily="18" charset="0"/>
            </a:endParaRPr>
          </a:p>
        </p:txBody>
      </p:sp>
      <p:sp>
        <p:nvSpPr>
          <p:cNvPr id="2" name="Rettangolo 1"/>
          <p:cNvSpPr/>
          <p:nvPr/>
        </p:nvSpPr>
        <p:spPr>
          <a:xfrm>
            <a:off x="1331641" y="1720840"/>
            <a:ext cx="7344816" cy="3785652"/>
          </a:xfrm>
          <a:prstGeom prst="rect">
            <a:avLst/>
          </a:prstGeom>
        </p:spPr>
        <p:txBody>
          <a:bodyPr wrap="square">
            <a:spAutoFit/>
          </a:bodyPr>
          <a:lstStyle/>
          <a:p>
            <a:r>
              <a:rPr lang="it-IT" sz="2400" b="0" i="0" dirty="0">
                <a:solidFill>
                  <a:srgbClr val="334155"/>
                </a:solidFill>
                <a:effectLst/>
                <a:latin typeface="Times New Roman" panose="02020603050405020304" pitchFamily="18" charset="0"/>
                <a:cs typeface="Times New Roman" panose="02020603050405020304" pitchFamily="18" charset="0"/>
              </a:rPr>
              <a:t>Il </a:t>
            </a:r>
            <a:r>
              <a:rPr lang="it-IT" sz="2400" b="1" i="0" dirty="0">
                <a:solidFill>
                  <a:srgbClr val="334155"/>
                </a:solidFill>
                <a:effectLst/>
                <a:latin typeface="Times New Roman" panose="02020603050405020304" pitchFamily="18" charset="0"/>
                <a:cs typeface="Times New Roman" panose="02020603050405020304" pitchFamily="18" charset="0"/>
              </a:rPr>
              <a:t>principio </a:t>
            </a:r>
            <a:r>
              <a:rPr lang="it-IT" sz="2400" b="1" i="1" dirty="0" err="1">
                <a:solidFill>
                  <a:srgbClr val="334155"/>
                </a:solidFill>
                <a:effectLst/>
                <a:latin typeface="Times New Roman" panose="02020603050405020304" pitchFamily="18" charset="0"/>
                <a:cs typeface="Times New Roman" panose="02020603050405020304" pitchFamily="18" charset="0"/>
              </a:rPr>
              <a:t>accrual</a:t>
            </a:r>
            <a:r>
              <a:rPr lang="it-IT" sz="2400" b="1" i="0" dirty="0">
                <a:solidFill>
                  <a:srgbClr val="334155"/>
                </a:solidFill>
                <a:effectLst/>
                <a:latin typeface="Times New Roman" panose="02020603050405020304" pitchFamily="18" charset="0"/>
                <a:cs typeface="Times New Roman" panose="02020603050405020304" pitchFamily="18" charset="0"/>
              </a:rPr>
              <a:t> </a:t>
            </a:r>
            <a:r>
              <a:rPr lang="it-IT" sz="2400" b="0" i="0" dirty="0">
                <a:solidFill>
                  <a:srgbClr val="334155"/>
                </a:solidFill>
                <a:effectLst/>
                <a:latin typeface="Times New Roman" panose="02020603050405020304" pitchFamily="18" charset="0"/>
                <a:cs typeface="Times New Roman" panose="02020603050405020304" pitchFamily="18" charset="0"/>
              </a:rPr>
              <a:t>si inquadra nel processo di innovazione delle pubbliche amministrazioni già caratterizzato dall’armonizzazione contabile in atto presso la PA per una migliore gestione e utilizzo delle risorse pubbliche. Sulla base di questo principio </a:t>
            </a:r>
            <a:r>
              <a:rPr lang="it-IT" sz="2400" b="1" i="0" dirty="0">
                <a:solidFill>
                  <a:srgbClr val="334155"/>
                </a:solidFill>
                <a:effectLst/>
                <a:latin typeface="Times New Roman" panose="02020603050405020304" pitchFamily="18" charset="0"/>
                <a:cs typeface="Times New Roman" panose="02020603050405020304" pitchFamily="18" charset="0"/>
              </a:rPr>
              <a:t>occorre  rilevare in bilancio le transazioni e i fenomeni economici quando essi si verificano secondo una logica economica di imputazione temporale, indipendentemente dal momento in cui si manifestano le relative transazioni finanziarie e/o di cassa.</a:t>
            </a:r>
            <a:endParaRPr lang="it-IT"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335566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asellaDiTesto 2">
            <a:extLst>
              <a:ext uri="{FF2B5EF4-FFF2-40B4-BE49-F238E27FC236}">
                <a16:creationId xmlns:a16="http://schemas.microsoft.com/office/drawing/2014/main" xmlns="" id="{6345437F-C27F-A36D-CDDB-370EB4A01806}"/>
              </a:ext>
            </a:extLst>
          </p:cNvPr>
          <p:cNvSpPr txBox="1">
            <a:spLocks noChangeArrowheads="1"/>
          </p:cNvSpPr>
          <p:nvPr/>
        </p:nvSpPr>
        <p:spPr bwMode="auto">
          <a:xfrm>
            <a:off x="2195513" y="2636838"/>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Tx/>
              <a:buFontTx/>
              <a:buNone/>
            </a:pPr>
            <a:endParaRPr lang="it-IT" altLang="it-IT" sz="1800">
              <a:solidFill>
                <a:srgbClr val="292934"/>
              </a:solidFill>
              <a:latin typeface="Arial" panose="020B0604020202020204" pitchFamily="34" charset="0"/>
            </a:endParaRPr>
          </a:p>
        </p:txBody>
      </p:sp>
      <p:sp>
        <p:nvSpPr>
          <p:cNvPr id="18434" name="CasellaDiTesto 3">
            <a:extLst>
              <a:ext uri="{FF2B5EF4-FFF2-40B4-BE49-F238E27FC236}">
                <a16:creationId xmlns:a16="http://schemas.microsoft.com/office/drawing/2014/main" xmlns="" id="{6B0F25EE-997B-093C-E1F3-3EC3B77C92E6}"/>
              </a:ext>
            </a:extLst>
          </p:cNvPr>
          <p:cNvSpPr txBox="1">
            <a:spLocks noChangeArrowheads="1"/>
          </p:cNvSpPr>
          <p:nvPr/>
        </p:nvSpPr>
        <p:spPr bwMode="auto">
          <a:xfrm>
            <a:off x="539973" y="908720"/>
            <a:ext cx="16557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Tx/>
              <a:buFontTx/>
              <a:buNone/>
            </a:pPr>
            <a:r>
              <a:rPr lang="it-IT" altLang="it-IT" sz="1400" i="1" dirty="0">
                <a:solidFill>
                  <a:srgbClr val="990033"/>
                </a:solidFill>
                <a:latin typeface="Arial" panose="020B0604020202020204" pitchFamily="34" charset="0"/>
              </a:rPr>
              <a:t>PREVISIONE</a:t>
            </a:r>
          </a:p>
        </p:txBody>
      </p:sp>
      <p:sp>
        <p:nvSpPr>
          <p:cNvPr id="18435" name="Rettangolo 5">
            <a:extLst>
              <a:ext uri="{FF2B5EF4-FFF2-40B4-BE49-F238E27FC236}">
                <a16:creationId xmlns:a16="http://schemas.microsoft.com/office/drawing/2014/main" xmlns="" id="{974CC459-2B68-EBAD-9B6F-AFE493CAE8EF}"/>
              </a:ext>
            </a:extLst>
          </p:cNvPr>
          <p:cNvSpPr>
            <a:spLocks noChangeArrowheads="1"/>
          </p:cNvSpPr>
          <p:nvPr/>
        </p:nvSpPr>
        <p:spPr bwMode="auto">
          <a:xfrm>
            <a:off x="1223962" y="349906"/>
            <a:ext cx="68932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Tx/>
              <a:buFontTx/>
              <a:buNone/>
            </a:pPr>
            <a:r>
              <a:rPr lang="it-IT" altLang="it-IT" sz="2800" b="1" dirty="0">
                <a:solidFill>
                  <a:srgbClr val="232A8D"/>
                </a:solidFill>
                <a:cs typeface="Times New Roman" panose="02020603050405020304" pitchFamily="18" charset="0"/>
              </a:rPr>
              <a:t>Il complesso Sistema contabile degli EE.LL.</a:t>
            </a:r>
          </a:p>
        </p:txBody>
      </p:sp>
      <p:sp>
        <p:nvSpPr>
          <p:cNvPr id="5" name="CasellaDiTesto 3">
            <a:extLst>
              <a:ext uri="{FF2B5EF4-FFF2-40B4-BE49-F238E27FC236}">
                <a16:creationId xmlns:a16="http://schemas.microsoft.com/office/drawing/2014/main" xmlns="" id="{9B98A359-7280-19F9-72F1-61101A411A5D}"/>
              </a:ext>
            </a:extLst>
          </p:cNvPr>
          <p:cNvSpPr txBox="1"/>
          <p:nvPr/>
        </p:nvSpPr>
        <p:spPr>
          <a:xfrm>
            <a:off x="570284" y="2924944"/>
            <a:ext cx="1121396" cy="307777"/>
          </a:xfrm>
          <a:prstGeom prst="rect">
            <a:avLst/>
          </a:prstGeom>
          <a:noFill/>
          <a:ln>
            <a:noFill/>
          </a:ln>
        </p:spPr>
        <p:txBody>
          <a:bodyPr wrap="square">
            <a:spAutoFit/>
          </a:bodyPr>
          <a:lstStyle/>
          <a:p>
            <a:pPr eaLnBrk="1" fontAlgn="auto" hangingPunct="1">
              <a:spcBef>
                <a:spcPts val="0"/>
              </a:spcBef>
              <a:spcAft>
                <a:spcPts val="0"/>
              </a:spcAft>
              <a:defRPr sz="1800" b="0" i="0" u="none" strike="noStrike" kern="0" cap="none" spc="0" baseline="0">
                <a:solidFill>
                  <a:srgbClr val="000000"/>
                </a:solidFill>
                <a:uFillTx/>
              </a:defRPr>
            </a:pPr>
            <a:r>
              <a:rPr lang="it-IT" sz="1400" i="1" kern="0" dirty="0">
                <a:solidFill>
                  <a:srgbClr val="990033"/>
                </a:solidFill>
                <a:latin typeface="Arial"/>
                <a:ea typeface="+mn-ea"/>
              </a:rPr>
              <a:t>GESTIONE</a:t>
            </a:r>
          </a:p>
        </p:txBody>
      </p:sp>
      <p:sp>
        <p:nvSpPr>
          <p:cNvPr id="6" name="CasellaDiTesto 3">
            <a:extLst>
              <a:ext uri="{FF2B5EF4-FFF2-40B4-BE49-F238E27FC236}">
                <a16:creationId xmlns:a16="http://schemas.microsoft.com/office/drawing/2014/main" xmlns="" id="{F389C89A-1FB0-8F3D-6583-0E91FEA8AD12}"/>
              </a:ext>
            </a:extLst>
          </p:cNvPr>
          <p:cNvSpPr txBox="1"/>
          <p:nvPr/>
        </p:nvSpPr>
        <p:spPr>
          <a:xfrm>
            <a:off x="467642" y="4005064"/>
            <a:ext cx="2016126" cy="307777"/>
          </a:xfrm>
          <a:prstGeom prst="rect">
            <a:avLst/>
          </a:prstGeom>
          <a:noFill/>
          <a:ln>
            <a:noFill/>
          </a:ln>
        </p:spPr>
        <p:txBody>
          <a:bodyPr wrap="square">
            <a:spAutoFit/>
          </a:bodyPr>
          <a:lstStyle/>
          <a:p>
            <a:pPr eaLnBrk="1" fontAlgn="auto" hangingPunct="1">
              <a:spcBef>
                <a:spcPts val="0"/>
              </a:spcBef>
              <a:spcAft>
                <a:spcPts val="0"/>
              </a:spcAft>
              <a:defRPr sz="1800" b="0" i="0" u="none" strike="noStrike" kern="0" cap="none" spc="0" baseline="0">
                <a:solidFill>
                  <a:srgbClr val="000000"/>
                </a:solidFill>
                <a:uFillTx/>
              </a:defRPr>
            </a:pPr>
            <a:r>
              <a:rPr lang="it-IT" sz="1400" i="1" kern="0" dirty="0">
                <a:solidFill>
                  <a:srgbClr val="990033"/>
                </a:solidFill>
                <a:latin typeface="Arial"/>
                <a:ea typeface="+mn-ea"/>
              </a:rPr>
              <a:t>RENDICONTAZIONE</a:t>
            </a:r>
          </a:p>
        </p:txBody>
      </p:sp>
      <p:sp>
        <p:nvSpPr>
          <p:cNvPr id="18438" name="CasellaDiTesto 6">
            <a:extLst>
              <a:ext uri="{FF2B5EF4-FFF2-40B4-BE49-F238E27FC236}">
                <a16:creationId xmlns:a16="http://schemas.microsoft.com/office/drawing/2014/main" xmlns="" id="{288C5661-F1CC-E203-9DA4-563C279BC1A0}"/>
              </a:ext>
            </a:extLst>
          </p:cNvPr>
          <p:cNvSpPr txBox="1">
            <a:spLocks noChangeArrowheads="1"/>
          </p:cNvSpPr>
          <p:nvPr/>
        </p:nvSpPr>
        <p:spPr bwMode="auto">
          <a:xfrm>
            <a:off x="2124075" y="1052513"/>
            <a:ext cx="381635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Pct val="100000"/>
              <a:buFont typeface="Arial" panose="020B0604020202020204" pitchFamily="34" charset="0"/>
              <a:buChar char="•"/>
            </a:pPr>
            <a:r>
              <a:rPr lang="it-IT" altLang="it-IT" sz="1800" dirty="0">
                <a:solidFill>
                  <a:srgbClr val="000000"/>
                </a:solidFill>
                <a:latin typeface="Calibri" panose="020F0502020204030204" pitchFamily="34" charset="0"/>
              </a:rPr>
              <a:t>Documenti di pianificazione (DUP)</a:t>
            </a:r>
          </a:p>
          <a:p>
            <a:pPr eaLnBrk="1" hangingPunct="1">
              <a:spcBef>
                <a:spcPct val="0"/>
              </a:spcBef>
              <a:buClrTx/>
              <a:buSzPct val="100000"/>
              <a:buFont typeface="Arial" panose="020B0604020202020204" pitchFamily="34" charset="0"/>
              <a:buChar char="•"/>
            </a:pPr>
            <a:r>
              <a:rPr lang="it-IT" altLang="it-IT" sz="1800" dirty="0">
                <a:solidFill>
                  <a:srgbClr val="000000"/>
                </a:solidFill>
                <a:latin typeface="Calibri" panose="020F0502020204030204" pitchFamily="34" charset="0"/>
              </a:rPr>
              <a:t>Bilancio di previsione triennale (in pareggio finanziario complessivo)</a:t>
            </a:r>
          </a:p>
          <a:p>
            <a:pPr eaLnBrk="1" hangingPunct="1">
              <a:spcBef>
                <a:spcPct val="0"/>
              </a:spcBef>
              <a:buClrTx/>
              <a:buSzPct val="100000"/>
              <a:buFont typeface="Arial" panose="020B0604020202020204" pitchFamily="34" charset="0"/>
              <a:buChar char="•"/>
            </a:pPr>
            <a:r>
              <a:rPr lang="it-IT" altLang="it-IT" sz="1800" dirty="0">
                <a:solidFill>
                  <a:srgbClr val="000000"/>
                </a:solidFill>
                <a:latin typeface="Calibri" panose="020F0502020204030204" pitchFamily="34" charset="0"/>
              </a:rPr>
              <a:t>Piano esecutivo di gestione (PEG)</a:t>
            </a:r>
          </a:p>
          <a:p>
            <a:pPr eaLnBrk="1" hangingPunct="1">
              <a:spcBef>
                <a:spcPct val="0"/>
              </a:spcBef>
              <a:buClrTx/>
              <a:buSzPct val="100000"/>
              <a:buFont typeface="Arial" panose="020B0604020202020204" pitchFamily="34" charset="0"/>
              <a:buChar char="•"/>
            </a:pPr>
            <a:r>
              <a:rPr lang="it-IT" altLang="it-IT" sz="1800" dirty="0">
                <a:solidFill>
                  <a:srgbClr val="000000"/>
                </a:solidFill>
                <a:latin typeface="Calibri" panose="020F0502020204030204" pitchFamily="34" charset="0"/>
              </a:rPr>
              <a:t>Piano integrato di attività e organizzazione (PIAO)</a:t>
            </a:r>
          </a:p>
          <a:p>
            <a:pPr eaLnBrk="1" hangingPunct="1">
              <a:spcBef>
                <a:spcPct val="0"/>
              </a:spcBef>
              <a:buClrTx/>
              <a:buSzPct val="100000"/>
              <a:buFont typeface="Arial" panose="020B0604020202020204" pitchFamily="34" charset="0"/>
              <a:buChar char="•"/>
            </a:pPr>
            <a:r>
              <a:rPr lang="it-IT" altLang="it-IT" sz="1800" dirty="0">
                <a:solidFill>
                  <a:srgbClr val="000000"/>
                </a:solidFill>
                <a:latin typeface="Calibri" panose="020F0502020204030204" pitchFamily="34" charset="0"/>
              </a:rPr>
              <a:t>Allegati al Bilancio di previsione</a:t>
            </a:r>
          </a:p>
        </p:txBody>
      </p:sp>
      <p:sp>
        <p:nvSpPr>
          <p:cNvPr id="18439" name="CasellaDiTesto 7">
            <a:extLst>
              <a:ext uri="{FF2B5EF4-FFF2-40B4-BE49-F238E27FC236}">
                <a16:creationId xmlns:a16="http://schemas.microsoft.com/office/drawing/2014/main" xmlns="" id="{2B9ABFAC-9CFB-BFB0-BFBF-2DD26DE43F5A}"/>
              </a:ext>
            </a:extLst>
          </p:cNvPr>
          <p:cNvSpPr txBox="1">
            <a:spLocks noChangeArrowheads="1"/>
          </p:cNvSpPr>
          <p:nvPr/>
        </p:nvSpPr>
        <p:spPr bwMode="auto">
          <a:xfrm>
            <a:off x="2124075" y="3070225"/>
            <a:ext cx="3384550" cy="646113"/>
          </a:xfrm>
          <a:prstGeom prst="rect">
            <a:avLst/>
          </a:prstGeom>
          <a:noFill/>
          <a:ln w="9528">
            <a:solidFill>
              <a:srgbClr val="DBD86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285750" indent="-285750">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Pct val="100000"/>
              <a:buFont typeface="Arial" panose="020B0604020202020204" pitchFamily="34" charset="0"/>
              <a:buChar char="•"/>
            </a:pPr>
            <a:r>
              <a:rPr lang="it-IT" altLang="it-IT" sz="1800">
                <a:solidFill>
                  <a:srgbClr val="000000"/>
                </a:solidFill>
                <a:latin typeface="Calibri" panose="020F0502020204030204" pitchFamily="34" charset="0"/>
              </a:rPr>
              <a:t>Attuazione del  (PEG)</a:t>
            </a:r>
          </a:p>
          <a:p>
            <a:pPr eaLnBrk="1" hangingPunct="1">
              <a:spcBef>
                <a:spcPct val="0"/>
              </a:spcBef>
              <a:buClrTx/>
              <a:buSzPct val="100000"/>
              <a:buFont typeface="Arial" panose="020B0604020202020204" pitchFamily="34" charset="0"/>
              <a:buChar char="•"/>
            </a:pPr>
            <a:r>
              <a:rPr lang="it-IT" altLang="it-IT" sz="1800">
                <a:solidFill>
                  <a:srgbClr val="000000"/>
                </a:solidFill>
                <a:latin typeface="Calibri" panose="020F0502020204030204" pitchFamily="34" charset="0"/>
              </a:rPr>
              <a:t>Fasi dell’Entrata e della Spese</a:t>
            </a:r>
          </a:p>
        </p:txBody>
      </p:sp>
      <p:sp>
        <p:nvSpPr>
          <p:cNvPr id="18440" name="CasellaDiTesto 8">
            <a:extLst>
              <a:ext uri="{FF2B5EF4-FFF2-40B4-BE49-F238E27FC236}">
                <a16:creationId xmlns:a16="http://schemas.microsoft.com/office/drawing/2014/main" xmlns="" id="{5EB90A60-6516-B6C4-79FB-489B82B284BB}"/>
              </a:ext>
            </a:extLst>
          </p:cNvPr>
          <p:cNvSpPr txBox="1">
            <a:spLocks noChangeArrowheads="1"/>
          </p:cNvSpPr>
          <p:nvPr/>
        </p:nvSpPr>
        <p:spPr bwMode="auto">
          <a:xfrm>
            <a:off x="5795963" y="1052513"/>
            <a:ext cx="3384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Tx/>
              <a:buFontTx/>
              <a:buNone/>
            </a:pPr>
            <a:r>
              <a:rPr lang="it-IT" altLang="it-IT" sz="1800">
                <a:solidFill>
                  <a:srgbClr val="000000"/>
                </a:solidFill>
                <a:latin typeface="Calibri" panose="020F0502020204030204" pitchFamily="34" charset="0"/>
              </a:rPr>
              <a:t>Attraverso il PEG strutturazione dei centri di responsabilità </a:t>
            </a:r>
          </a:p>
        </p:txBody>
      </p:sp>
      <p:sp>
        <p:nvSpPr>
          <p:cNvPr id="10" name="CasellaDiTesto 9">
            <a:extLst>
              <a:ext uri="{FF2B5EF4-FFF2-40B4-BE49-F238E27FC236}">
                <a16:creationId xmlns:a16="http://schemas.microsoft.com/office/drawing/2014/main" xmlns="" id="{83E8833C-A9E5-C65A-9258-F3DF1ED8F411}"/>
              </a:ext>
            </a:extLst>
          </p:cNvPr>
          <p:cNvSpPr txBox="1"/>
          <p:nvPr/>
        </p:nvSpPr>
        <p:spPr>
          <a:xfrm>
            <a:off x="2124075" y="4184650"/>
            <a:ext cx="3816350" cy="1476375"/>
          </a:xfrm>
          <a:prstGeom prst="rect">
            <a:avLst/>
          </a:prstGeom>
          <a:noFill/>
          <a:ln>
            <a:noFill/>
          </a:ln>
        </p:spPr>
        <p:txBody>
          <a:bodyPr>
            <a:spAutoFit/>
          </a:bodyPr>
          <a:lstStyle/>
          <a:p>
            <a:pPr marL="285750" indent="-285750" eaLnBrk="1" fontAlgn="auto" hangingPunct="1">
              <a:spcBef>
                <a:spcPts val="0"/>
              </a:spcBef>
              <a:spcAft>
                <a:spcPts val="0"/>
              </a:spcAft>
              <a:buSzPct val="100000"/>
              <a:buFont typeface="Arial" pitchFamily="34"/>
              <a:buChar char="•"/>
              <a:defRPr sz="1800" b="0" i="0" u="none" strike="noStrike" kern="0" cap="none" spc="0" baseline="0">
                <a:solidFill>
                  <a:srgbClr val="000000"/>
                </a:solidFill>
                <a:uFillTx/>
              </a:defRPr>
            </a:pPr>
            <a:r>
              <a:rPr lang="it-IT" sz="1800" kern="0">
                <a:solidFill>
                  <a:srgbClr val="000000"/>
                </a:solidFill>
                <a:latin typeface="Calibri"/>
                <a:ea typeface="+mn-ea"/>
              </a:rPr>
              <a:t>Conto del Bilancio</a:t>
            </a:r>
          </a:p>
          <a:p>
            <a:pPr marL="285750" indent="-285750" eaLnBrk="1" fontAlgn="auto" hangingPunct="1">
              <a:spcBef>
                <a:spcPts val="0"/>
              </a:spcBef>
              <a:spcAft>
                <a:spcPts val="0"/>
              </a:spcAft>
              <a:buSzPct val="100000"/>
              <a:buFont typeface="Arial" pitchFamily="34"/>
              <a:buChar char="•"/>
              <a:defRPr sz="1800" b="0" i="0" u="none" strike="noStrike" kern="0" cap="none" spc="0" baseline="0">
                <a:solidFill>
                  <a:srgbClr val="000000"/>
                </a:solidFill>
                <a:uFillTx/>
              </a:defRPr>
            </a:pPr>
            <a:r>
              <a:rPr lang="it-IT" sz="1800" kern="0">
                <a:solidFill>
                  <a:srgbClr val="000000"/>
                </a:solidFill>
                <a:latin typeface="Calibri"/>
                <a:ea typeface="+mn-ea"/>
              </a:rPr>
              <a:t>Elenco del residui attivi (accertamenti non riscossi) e</a:t>
            </a:r>
          </a:p>
          <a:p>
            <a:pPr eaLnBrk="1" fontAlgn="auto" hangingPunct="1">
              <a:spcBef>
                <a:spcPts val="0"/>
              </a:spcBef>
              <a:spcAft>
                <a:spcPts val="0"/>
              </a:spcAft>
              <a:defRPr sz="1800" b="0" i="0" u="none" strike="noStrike" kern="0" cap="none" spc="0" baseline="0">
                <a:solidFill>
                  <a:srgbClr val="000000"/>
                </a:solidFill>
                <a:uFillTx/>
              </a:defRPr>
            </a:pPr>
            <a:r>
              <a:rPr lang="it-IT" sz="1800" kern="0">
                <a:solidFill>
                  <a:srgbClr val="000000"/>
                </a:solidFill>
                <a:latin typeface="Calibri"/>
                <a:ea typeface="+mn-ea"/>
              </a:rPr>
              <a:t>      passivi (impegni non pagati)</a:t>
            </a:r>
          </a:p>
          <a:p>
            <a:pPr marL="285750" indent="-285750" eaLnBrk="1" fontAlgn="auto" hangingPunct="1">
              <a:spcBef>
                <a:spcPts val="0"/>
              </a:spcBef>
              <a:spcAft>
                <a:spcPts val="0"/>
              </a:spcAft>
              <a:buSzPct val="100000"/>
              <a:buFont typeface="Arial" pitchFamily="34"/>
              <a:buChar char="•"/>
              <a:defRPr sz="1800" b="0" i="0" u="none" strike="noStrike" kern="0" cap="none" spc="0" baseline="0">
                <a:solidFill>
                  <a:srgbClr val="000000"/>
                </a:solidFill>
                <a:uFillTx/>
              </a:defRPr>
            </a:pPr>
            <a:r>
              <a:rPr lang="it-IT" sz="1800" kern="0">
                <a:solidFill>
                  <a:srgbClr val="000000"/>
                </a:solidFill>
                <a:latin typeface="Calibri"/>
                <a:ea typeface="+mn-ea"/>
              </a:rPr>
              <a:t>Allegati al conto del Bilancio</a:t>
            </a:r>
          </a:p>
        </p:txBody>
      </p:sp>
      <p:sp>
        <p:nvSpPr>
          <p:cNvPr id="18442" name="CasellaDiTesto 10">
            <a:extLst>
              <a:ext uri="{FF2B5EF4-FFF2-40B4-BE49-F238E27FC236}">
                <a16:creationId xmlns:a16="http://schemas.microsoft.com/office/drawing/2014/main" xmlns="" id="{3BEBEFD7-A4C0-E89A-EF73-4E979C151178}"/>
              </a:ext>
            </a:extLst>
          </p:cNvPr>
          <p:cNvSpPr txBox="1">
            <a:spLocks noChangeArrowheads="1"/>
          </p:cNvSpPr>
          <p:nvPr/>
        </p:nvSpPr>
        <p:spPr bwMode="auto">
          <a:xfrm>
            <a:off x="5724525" y="4222750"/>
            <a:ext cx="3384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Pct val="100000"/>
              <a:buFont typeface="Arial" panose="020B0604020202020204" pitchFamily="34" charset="0"/>
              <a:buChar char="•"/>
            </a:pPr>
            <a:r>
              <a:rPr lang="it-IT" altLang="it-IT" sz="1800">
                <a:solidFill>
                  <a:srgbClr val="000000"/>
                </a:solidFill>
                <a:latin typeface="Calibri" panose="020F0502020204030204" pitchFamily="34" charset="0"/>
              </a:rPr>
              <a:t>Conto Economico</a:t>
            </a:r>
          </a:p>
          <a:p>
            <a:pPr eaLnBrk="1" hangingPunct="1">
              <a:spcBef>
                <a:spcPct val="0"/>
              </a:spcBef>
              <a:buClrTx/>
              <a:buSzPct val="100000"/>
              <a:buFont typeface="Arial" panose="020B0604020202020204" pitchFamily="34" charset="0"/>
              <a:buChar char="•"/>
            </a:pPr>
            <a:r>
              <a:rPr lang="it-IT" altLang="it-IT" sz="1800">
                <a:solidFill>
                  <a:srgbClr val="000000"/>
                </a:solidFill>
                <a:latin typeface="Calibri" panose="020F0502020204030204" pitchFamily="34" charset="0"/>
              </a:rPr>
              <a:t>Stato Patrimoniale</a:t>
            </a:r>
          </a:p>
          <a:p>
            <a:pPr eaLnBrk="1" hangingPunct="1">
              <a:spcBef>
                <a:spcPct val="0"/>
              </a:spcBef>
              <a:buClrTx/>
              <a:buSzPct val="100000"/>
              <a:buFont typeface="Arial" panose="020B0604020202020204" pitchFamily="34" charset="0"/>
              <a:buChar char="•"/>
            </a:pPr>
            <a:r>
              <a:rPr lang="it-IT" altLang="it-IT" sz="1800">
                <a:solidFill>
                  <a:srgbClr val="000000"/>
                </a:solidFill>
                <a:latin typeface="Calibri" panose="020F0502020204030204" pitchFamily="34" charset="0"/>
              </a:rPr>
              <a:t>Nota integrativa</a:t>
            </a:r>
          </a:p>
        </p:txBody>
      </p:sp>
      <p:cxnSp>
        <p:nvCxnSpPr>
          <p:cNvPr id="18443" name="Connettore 1 20">
            <a:extLst>
              <a:ext uri="{FF2B5EF4-FFF2-40B4-BE49-F238E27FC236}">
                <a16:creationId xmlns:a16="http://schemas.microsoft.com/office/drawing/2014/main" xmlns="" id="{7C6C8C95-FF05-8FD8-CADD-62708BE812FD}"/>
              </a:ext>
            </a:extLst>
          </p:cNvPr>
          <p:cNvCxnSpPr>
            <a:cxnSpLocks noChangeShapeType="1"/>
          </p:cNvCxnSpPr>
          <p:nvPr/>
        </p:nvCxnSpPr>
        <p:spPr bwMode="auto">
          <a:xfrm>
            <a:off x="1979613" y="1123950"/>
            <a:ext cx="0" cy="1800994"/>
          </a:xfrm>
          <a:prstGeom prst="straightConnector1">
            <a:avLst/>
          </a:prstGeom>
          <a:noFill/>
          <a:ln w="76196">
            <a:solidFill>
              <a:srgbClr val="0070C0"/>
            </a:solidFill>
            <a:round/>
            <a:headEnd/>
            <a:tailEnd/>
          </a:ln>
          <a:extLst>
            <a:ext uri="{909E8E84-426E-40DD-AFC4-6F175D3DCCD1}">
              <a14:hiddenFill xmlns:a14="http://schemas.microsoft.com/office/drawing/2010/main">
                <a:noFill/>
              </a14:hiddenFill>
            </a:ext>
          </a:extLst>
        </p:spPr>
      </p:cxnSp>
      <p:sp>
        <p:nvSpPr>
          <p:cNvPr id="18444" name="Freccia a destra 22">
            <a:extLst>
              <a:ext uri="{FF2B5EF4-FFF2-40B4-BE49-F238E27FC236}">
                <a16:creationId xmlns:a16="http://schemas.microsoft.com/office/drawing/2014/main" xmlns="" id="{1D3D9221-906F-0A51-44BE-6F6AE998E4F2}"/>
              </a:ext>
            </a:extLst>
          </p:cNvPr>
          <p:cNvSpPr>
            <a:spLocks/>
          </p:cNvSpPr>
          <p:nvPr/>
        </p:nvSpPr>
        <p:spPr bwMode="auto">
          <a:xfrm>
            <a:off x="755650" y="3376613"/>
            <a:ext cx="936625" cy="268287"/>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2147483646 w 21600"/>
              <a:gd name="T9" fmla="*/ 0 h 21600"/>
              <a:gd name="T10" fmla="*/ 2147483646 w 21600"/>
              <a:gd name="T11" fmla="*/ 2147483646 h 21600"/>
              <a:gd name="T12" fmla="*/ 17694720 60000 65536"/>
              <a:gd name="T13" fmla="*/ 0 60000 65536"/>
              <a:gd name="T14" fmla="*/ 5898240 60000 65536"/>
              <a:gd name="T15" fmla="*/ 11796480 60000 65536"/>
              <a:gd name="T16" fmla="*/ 17694720 60000 65536"/>
              <a:gd name="T17" fmla="*/ 5898240 60000 65536"/>
              <a:gd name="T18" fmla="*/ 0 w 21600"/>
              <a:gd name="T19" fmla="*/ 5400 h 21600"/>
              <a:gd name="T20" fmla="*/ 20052 w 21600"/>
              <a:gd name="T21" fmla="*/ 162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5400"/>
                </a:moveTo>
                <a:lnTo>
                  <a:pt x="18505" y="5400"/>
                </a:lnTo>
                <a:lnTo>
                  <a:pt x="18505" y="0"/>
                </a:lnTo>
                <a:lnTo>
                  <a:pt x="21600" y="10800"/>
                </a:lnTo>
                <a:lnTo>
                  <a:pt x="18505" y="21600"/>
                </a:lnTo>
                <a:lnTo>
                  <a:pt x="18505" y="16200"/>
                </a:lnTo>
                <a:lnTo>
                  <a:pt x="0" y="16200"/>
                </a:lnTo>
                <a:lnTo>
                  <a:pt x="0" y="5400"/>
                </a:lnTo>
                <a:close/>
              </a:path>
            </a:pathLst>
          </a:custGeom>
          <a:solidFill>
            <a:srgbClr val="DBD863"/>
          </a:solidFill>
          <a:ln w="25402">
            <a:solidFill>
              <a:srgbClr val="D7E4BD"/>
            </a:solidFill>
            <a:prstDash val="solid"/>
            <a:round/>
            <a:headEnd/>
            <a:tailEnd/>
          </a:ln>
        </p:spPr>
        <p:txBody>
          <a:bodyPr anchor="ctr" anchorCtr="1"/>
          <a:lstStyle/>
          <a:p>
            <a:endParaRPr lang="it-IT"/>
          </a:p>
        </p:txBody>
      </p:sp>
      <p:cxnSp>
        <p:nvCxnSpPr>
          <p:cNvPr id="18445" name="Connettore 1 23">
            <a:extLst>
              <a:ext uri="{FF2B5EF4-FFF2-40B4-BE49-F238E27FC236}">
                <a16:creationId xmlns:a16="http://schemas.microsoft.com/office/drawing/2014/main" xmlns="" id="{33200729-7414-AB97-9D5B-40FB7674B515}"/>
              </a:ext>
            </a:extLst>
          </p:cNvPr>
          <p:cNvCxnSpPr>
            <a:cxnSpLocks noChangeShapeType="1"/>
          </p:cNvCxnSpPr>
          <p:nvPr/>
        </p:nvCxnSpPr>
        <p:spPr bwMode="auto">
          <a:xfrm>
            <a:off x="1979613" y="3135313"/>
            <a:ext cx="0" cy="581025"/>
          </a:xfrm>
          <a:prstGeom prst="straightConnector1">
            <a:avLst/>
          </a:prstGeom>
          <a:noFill/>
          <a:ln w="76196">
            <a:solidFill>
              <a:srgbClr val="DBD863"/>
            </a:solidFill>
            <a:round/>
            <a:headEnd/>
            <a:tailEnd/>
          </a:ln>
          <a:extLst>
            <a:ext uri="{909E8E84-426E-40DD-AFC4-6F175D3DCCD1}">
              <a14:hiddenFill xmlns:a14="http://schemas.microsoft.com/office/drawing/2010/main">
                <a:noFill/>
              </a14:hiddenFill>
            </a:ext>
          </a:extLst>
        </p:spPr>
      </p:cxnSp>
      <p:cxnSp>
        <p:nvCxnSpPr>
          <p:cNvPr id="18446" name="Connettore 1 25">
            <a:extLst>
              <a:ext uri="{FF2B5EF4-FFF2-40B4-BE49-F238E27FC236}">
                <a16:creationId xmlns:a16="http://schemas.microsoft.com/office/drawing/2014/main" xmlns="" id="{44DA5B26-1C43-5262-1B13-4DD39881E832}"/>
              </a:ext>
            </a:extLst>
          </p:cNvPr>
          <p:cNvCxnSpPr>
            <a:cxnSpLocks noChangeShapeType="1"/>
          </p:cNvCxnSpPr>
          <p:nvPr/>
        </p:nvCxnSpPr>
        <p:spPr bwMode="auto">
          <a:xfrm>
            <a:off x="2051050" y="4257675"/>
            <a:ext cx="0" cy="1258888"/>
          </a:xfrm>
          <a:prstGeom prst="straightConnector1">
            <a:avLst/>
          </a:prstGeom>
          <a:noFill/>
          <a:ln w="76196">
            <a:solidFill>
              <a:srgbClr val="0070C0"/>
            </a:solidFill>
            <a:round/>
            <a:headEnd/>
            <a:tailEnd/>
          </a:ln>
          <a:extLst>
            <a:ext uri="{909E8E84-426E-40DD-AFC4-6F175D3DCCD1}">
              <a14:hiddenFill xmlns:a14="http://schemas.microsoft.com/office/drawing/2010/main">
                <a:noFill/>
              </a14:hiddenFill>
            </a:ext>
          </a:extLst>
        </p:spPr>
      </p:cxnSp>
      <p:sp>
        <p:nvSpPr>
          <p:cNvPr id="18447" name="Freccia a destra 28">
            <a:extLst>
              <a:ext uri="{FF2B5EF4-FFF2-40B4-BE49-F238E27FC236}">
                <a16:creationId xmlns:a16="http://schemas.microsoft.com/office/drawing/2014/main" xmlns="" id="{E199B7B6-5C02-613A-5F4C-49AAF009C1E1}"/>
              </a:ext>
            </a:extLst>
          </p:cNvPr>
          <p:cNvSpPr>
            <a:spLocks/>
          </p:cNvSpPr>
          <p:nvPr/>
        </p:nvSpPr>
        <p:spPr bwMode="auto">
          <a:xfrm>
            <a:off x="684213" y="1341438"/>
            <a:ext cx="935037" cy="268287"/>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2147483646 w 21600"/>
              <a:gd name="T9" fmla="*/ 0 h 21600"/>
              <a:gd name="T10" fmla="*/ 2147483646 w 21600"/>
              <a:gd name="T11" fmla="*/ 2147483646 h 21600"/>
              <a:gd name="T12" fmla="*/ 17694720 60000 65536"/>
              <a:gd name="T13" fmla="*/ 0 60000 65536"/>
              <a:gd name="T14" fmla="*/ 5898240 60000 65536"/>
              <a:gd name="T15" fmla="*/ 11796480 60000 65536"/>
              <a:gd name="T16" fmla="*/ 17694720 60000 65536"/>
              <a:gd name="T17" fmla="*/ 5898240 60000 65536"/>
              <a:gd name="T18" fmla="*/ 0 w 21600"/>
              <a:gd name="T19" fmla="*/ 5400 h 21600"/>
              <a:gd name="T20" fmla="*/ 20052 w 21600"/>
              <a:gd name="T21" fmla="*/ 162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5400"/>
                </a:moveTo>
                <a:lnTo>
                  <a:pt x="18505" y="5400"/>
                </a:lnTo>
                <a:lnTo>
                  <a:pt x="18505" y="0"/>
                </a:lnTo>
                <a:lnTo>
                  <a:pt x="21600" y="10800"/>
                </a:lnTo>
                <a:lnTo>
                  <a:pt x="18505" y="21600"/>
                </a:lnTo>
                <a:lnTo>
                  <a:pt x="18505" y="16200"/>
                </a:lnTo>
                <a:lnTo>
                  <a:pt x="0" y="16200"/>
                </a:lnTo>
                <a:lnTo>
                  <a:pt x="0" y="5400"/>
                </a:lnTo>
                <a:close/>
              </a:path>
            </a:pathLst>
          </a:custGeom>
          <a:solidFill>
            <a:srgbClr val="0070C0"/>
          </a:solidFill>
          <a:ln w="25401">
            <a:solidFill>
              <a:srgbClr val="DCE6F2"/>
            </a:solidFill>
            <a:prstDash val="solid"/>
            <a:round/>
            <a:headEnd/>
            <a:tailEnd/>
          </a:ln>
        </p:spPr>
        <p:txBody>
          <a:bodyPr anchor="ctr" anchorCtr="1"/>
          <a:lstStyle/>
          <a:p>
            <a:endParaRPr lang="it-IT"/>
          </a:p>
        </p:txBody>
      </p:sp>
      <p:sp>
        <p:nvSpPr>
          <p:cNvPr id="18448" name="Freccia a destra 29">
            <a:extLst>
              <a:ext uri="{FF2B5EF4-FFF2-40B4-BE49-F238E27FC236}">
                <a16:creationId xmlns:a16="http://schemas.microsoft.com/office/drawing/2014/main" xmlns="" id="{E84C04A1-9EA1-113F-6B9F-BE43BF72267A}"/>
              </a:ext>
            </a:extLst>
          </p:cNvPr>
          <p:cNvSpPr>
            <a:spLocks/>
          </p:cNvSpPr>
          <p:nvPr/>
        </p:nvSpPr>
        <p:spPr bwMode="auto">
          <a:xfrm>
            <a:off x="755650" y="4437063"/>
            <a:ext cx="936625" cy="268287"/>
          </a:xfrm>
          <a:custGeom>
            <a:avLst/>
            <a:gdLst>
              <a:gd name="T0" fmla="*/ 2147483646 w 21600"/>
              <a:gd name="T1" fmla="*/ 0 h 21600"/>
              <a:gd name="T2" fmla="*/ 2147483646 w 21600"/>
              <a:gd name="T3" fmla="*/ 2147483646 h 21600"/>
              <a:gd name="T4" fmla="*/ 2147483646 w 21600"/>
              <a:gd name="T5" fmla="*/ 2147483646 h 21600"/>
              <a:gd name="T6" fmla="*/ 0 w 21600"/>
              <a:gd name="T7" fmla="*/ 2147483646 h 21600"/>
              <a:gd name="T8" fmla="*/ 2147483646 w 21600"/>
              <a:gd name="T9" fmla="*/ 0 h 21600"/>
              <a:gd name="T10" fmla="*/ 2147483646 w 21600"/>
              <a:gd name="T11" fmla="*/ 2147483646 h 21600"/>
              <a:gd name="T12" fmla="*/ 17694720 60000 65536"/>
              <a:gd name="T13" fmla="*/ 0 60000 65536"/>
              <a:gd name="T14" fmla="*/ 5898240 60000 65536"/>
              <a:gd name="T15" fmla="*/ 11796480 60000 65536"/>
              <a:gd name="T16" fmla="*/ 17694720 60000 65536"/>
              <a:gd name="T17" fmla="*/ 5898240 60000 65536"/>
              <a:gd name="T18" fmla="*/ 0 w 21600"/>
              <a:gd name="T19" fmla="*/ 5400 h 21600"/>
              <a:gd name="T20" fmla="*/ 20052 w 21600"/>
              <a:gd name="T21" fmla="*/ 162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0" y="5400"/>
                </a:moveTo>
                <a:lnTo>
                  <a:pt x="18505" y="5400"/>
                </a:lnTo>
                <a:lnTo>
                  <a:pt x="18505" y="0"/>
                </a:lnTo>
                <a:lnTo>
                  <a:pt x="21600" y="10800"/>
                </a:lnTo>
                <a:lnTo>
                  <a:pt x="18505" y="21600"/>
                </a:lnTo>
                <a:lnTo>
                  <a:pt x="18505" y="16200"/>
                </a:lnTo>
                <a:lnTo>
                  <a:pt x="0" y="16200"/>
                </a:lnTo>
                <a:lnTo>
                  <a:pt x="0" y="5400"/>
                </a:lnTo>
                <a:close/>
              </a:path>
            </a:pathLst>
          </a:custGeom>
          <a:solidFill>
            <a:srgbClr val="0070C0"/>
          </a:solidFill>
          <a:ln w="25402">
            <a:solidFill>
              <a:srgbClr val="DCE6F2"/>
            </a:solidFill>
            <a:prstDash val="solid"/>
            <a:round/>
            <a:headEnd/>
            <a:tailEnd/>
          </a:ln>
        </p:spPr>
        <p:txBody>
          <a:bodyPr anchor="ctr" anchorCtr="1"/>
          <a:lstStyle/>
          <a:p>
            <a:endParaRPr lang="it-IT"/>
          </a:p>
        </p:txBody>
      </p:sp>
      <p:sp>
        <p:nvSpPr>
          <p:cNvPr id="18449" name="Parentesi graffa aperta 30">
            <a:extLst>
              <a:ext uri="{FF2B5EF4-FFF2-40B4-BE49-F238E27FC236}">
                <a16:creationId xmlns:a16="http://schemas.microsoft.com/office/drawing/2014/main" xmlns="" id="{427C90ED-FDB5-A6F1-DF1D-099E749BCBF4}"/>
              </a:ext>
            </a:extLst>
          </p:cNvPr>
          <p:cNvSpPr>
            <a:spLocks/>
          </p:cNvSpPr>
          <p:nvPr/>
        </p:nvSpPr>
        <p:spPr bwMode="auto">
          <a:xfrm rot="-5399996">
            <a:off x="3275807" y="4400349"/>
            <a:ext cx="684212" cy="3133725"/>
          </a:xfrm>
          <a:custGeom>
            <a:avLst/>
            <a:gdLst>
              <a:gd name="T0" fmla="*/ 344876 w 684071"/>
              <a:gd name="T1" fmla="*/ 0 h 3132350"/>
              <a:gd name="T2" fmla="*/ 689733 w 684071"/>
              <a:gd name="T3" fmla="*/ 1593912 h 3132350"/>
              <a:gd name="T4" fmla="*/ 344876 w 684071"/>
              <a:gd name="T5" fmla="*/ 3187824 h 3132350"/>
              <a:gd name="T6" fmla="*/ 0 w 684071"/>
              <a:gd name="T7" fmla="*/ 1593912 h 3132350"/>
              <a:gd name="T8" fmla="*/ 689733 w 684071"/>
              <a:gd name="T9" fmla="*/ 0 h 3132350"/>
              <a:gd name="T10" fmla="*/ 0 w 684071"/>
              <a:gd name="T11" fmla="*/ 1608002 h 3132350"/>
              <a:gd name="T12" fmla="*/ 689733 w 684071"/>
              <a:gd name="T13" fmla="*/ 3187824 h 3132350"/>
              <a:gd name="T14" fmla="*/ 17694720 60000 65536"/>
              <a:gd name="T15" fmla="*/ 0 60000 65536"/>
              <a:gd name="T16" fmla="*/ 5898240 60000 65536"/>
              <a:gd name="T17" fmla="*/ 11796480 60000 65536"/>
              <a:gd name="T18" fmla="*/ 5898240 60000 65536"/>
              <a:gd name="T19" fmla="*/ 11796480 60000 65536"/>
              <a:gd name="T20" fmla="*/ 17694720 60000 65536"/>
              <a:gd name="T21" fmla="*/ 442215 w 684071"/>
              <a:gd name="T22" fmla="*/ 16696 h 3132350"/>
              <a:gd name="T23" fmla="*/ 684071 w 684071"/>
              <a:gd name="T24" fmla="*/ 3115654 h 31323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4071" h="3132350" stroke="0">
                <a:moveTo>
                  <a:pt x="684071" y="3132350"/>
                </a:moveTo>
                <a:lnTo>
                  <a:pt x="684071" y="3132350"/>
                </a:lnTo>
                <a:cubicBezTo>
                  <a:pt x="495169" y="3132350"/>
                  <a:pt x="342035" y="3106828"/>
                  <a:pt x="342035" y="3075346"/>
                </a:cubicBezTo>
                <a:lnTo>
                  <a:pt x="342036" y="1637024"/>
                </a:lnTo>
                <a:cubicBezTo>
                  <a:pt x="342036" y="1605541"/>
                  <a:pt x="188901" y="1580020"/>
                  <a:pt x="0" y="1580020"/>
                </a:cubicBezTo>
                <a:cubicBezTo>
                  <a:pt x="188901" y="1580019"/>
                  <a:pt x="342036" y="1554498"/>
                  <a:pt x="342036" y="1523016"/>
                </a:cubicBezTo>
                <a:lnTo>
                  <a:pt x="342036" y="57004"/>
                </a:lnTo>
                <a:cubicBezTo>
                  <a:pt x="342036" y="25521"/>
                  <a:pt x="495170" y="0"/>
                  <a:pt x="684071" y="0"/>
                </a:cubicBezTo>
                <a:lnTo>
                  <a:pt x="684071" y="3132350"/>
                </a:lnTo>
                <a:close/>
              </a:path>
              <a:path w="684071" h="3132350" fill="none">
                <a:moveTo>
                  <a:pt x="684071" y="3132350"/>
                </a:moveTo>
                <a:lnTo>
                  <a:pt x="684071" y="3132350"/>
                </a:lnTo>
                <a:cubicBezTo>
                  <a:pt x="495169" y="3132350"/>
                  <a:pt x="342035" y="3106828"/>
                  <a:pt x="342035" y="3075346"/>
                </a:cubicBezTo>
                <a:lnTo>
                  <a:pt x="342036" y="1637024"/>
                </a:lnTo>
                <a:cubicBezTo>
                  <a:pt x="342036" y="1605541"/>
                  <a:pt x="188901" y="1580020"/>
                  <a:pt x="0" y="1580020"/>
                </a:cubicBezTo>
                <a:cubicBezTo>
                  <a:pt x="188901" y="1580019"/>
                  <a:pt x="342036" y="1554498"/>
                  <a:pt x="342036" y="1523016"/>
                </a:cubicBezTo>
                <a:lnTo>
                  <a:pt x="342036" y="57004"/>
                </a:lnTo>
                <a:cubicBezTo>
                  <a:pt x="342036" y="25521"/>
                  <a:pt x="495170" y="0"/>
                  <a:pt x="684071" y="0"/>
                </a:cubicBezTo>
              </a:path>
            </a:pathLst>
          </a:custGeom>
          <a:noFill/>
          <a:ln w="38103">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nchorCtr="1"/>
          <a:lstStyle/>
          <a:p>
            <a:endParaRPr lang="it-IT"/>
          </a:p>
        </p:txBody>
      </p:sp>
      <p:sp>
        <p:nvSpPr>
          <p:cNvPr id="18450" name="Parentesi graffa aperta 31">
            <a:extLst>
              <a:ext uri="{FF2B5EF4-FFF2-40B4-BE49-F238E27FC236}">
                <a16:creationId xmlns:a16="http://schemas.microsoft.com/office/drawing/2014/main" xmlns="" id="{C4D440AF-6598-B492-EC68-E38B2DF88EBE}"/>
              </a:ext>
            </a:extLst>
          </p:cNvPr>
          <p:cNvSpPr>
            <a:spLocks/>
          </p:cNvSpPr>
          <p:nvPr/>
        </p:nvSpPr>
        <p:spPr bwMode="auto">
          <a:xfrm rot="-5399996">
            <a:off x="7056438" y="4401143"/>
            <a:ext cx="684212" cy="3132138"/>
          </a:xfrm>
          <a:custGeom>
            <a:avLst/>
            <a:gdLst>
              <a:gd name="T0" fmla="*/ 344876 w 684071"/>
              <a:gd name="T1" fmla="*/ 0 h 3132350"/>
              <a:gd name="T2" fmla="*/ 689733 w 684071"/>
              <a:gd name="T3" fmla="*/ 1561935 h 3132350"/>
              <a:gd name="T4" fmla="*/ 344876 w 684071"/>
              <a:gd name="T5" fmla="*/ 3123875 h 3132350"/>
              <a:gd name="T6" fmla="*/ 0 w 684071"/>
              <a:gd name="T7" fmla="*/ 1561935 h 3132350"/>
              <a:gd name="T8" fmla="*/ 689733 w 684071"/>
              <a:gd name="T9" fmla="*/ 0 h 3132350"/>
              <a:gd name="T10" fmla="*/ 0 w 684071"/>
              <a:gd name="T11" fmla="*/ 1575740 h 3132350"/>
              <a:gd name="T12" fmla="*/ 689733 w 684071"/>
              <a:gd name="T13" fmla="*/ 3123875 h 3132350"/>
              <a:gd name="T14" fmla="*/ 17694720 60000 65536"/>
              <a:gd name="T15" fmla="*/ 0 60000 65536"/>
              <a:gd name="T16" fmla="*/ 5898240 60000 65536"/>
              <a:gd name="T17" fmla="*/ 11796480 60000 65536"/>
              <a:gd name="T18" fmla="*/ 5898240 60000 65536"/>
              <a:gd name="T19" fmla="*/ 11796480 60000 65536"/>
              <a:gd name="T20" fmla="*/ 17694720 60000 65536"/>
              <a:gd name="T21" fmla="*/ 442215 w 684071"/>
              <a:gd name="T22" fmla="*/ 16696 h 3132350"/>
              <a:gd name="T23" fmla="*/ 684071 w 684071"/>
              <a:gd name="T24" fmla="*/ 3115654 h 31323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4071" h="3132350" stroke="0">
                <a:moveTo>
                  <a:pt x="684071" y="3132350"/>
                </a:moveTo>
                <a:lnTo>
                  <a:pt x="684071" y="3132350"/>
                </a:lnTo>
                <a:cubicBezTo>
                  <a:pt x="495169" y="3132350"/>
                  <a:pt x="342035" y="3106828"/>
                  <a:pt x="342035" y="3075346"/>
                </a:cubicBezTo>
                <a:lnTo>
                  <a:pt x="342036" y="1637024"/>
                </a:lnTo>
                <a:cubicBezTo>
                  <a:pt x="342036" y="1605541"/>
                  <a:pt x="188901" y="1580020"/>
                  <a:pt x="0" y="1580020"/>
                </a:cubicBezTo>
                <a:cubicBezTo>
                  <a:pt x="188901" y="1580019"/>
                  <a:pt x="342036" y="1554498"/>
                  <a:pt x="342036" y="1523016"/>
                </a:cubicBezTo>
                <a:lnTo>
                  <a:pt x="342036" y="57004"/>
                </a:lnTo>
                <a:cubicBezTo>
                  <a:pt x="342036" y="25521"/>
                  <a:pt x="495170" y="0"/>
                  <a:pt x="684071" y="0"/>
                </a:cubicBezTo>
                <a:lnTo>
                  <a:pt x="684071" y="3132350"/>
                </a:lnTo>
                <a:close/>
              </a:path>
              <a:path w="684071" h="3132350" fill="none">
                <a:moveTo>
                  <a:pt x="684071" y="3132350"/>
                </a:moveTo>
                <a:lnTo>
                  <a:pt x="684071" y="3132350"/>
                </a:lnTo>
                <a:cubicBezTo>
                  <a:pt x="495169" y="3132350"/>
                  <a:pt x="342035" y="3106828"/>
                  <a:pt x="342035" y="3075346"/>
                </a:cubicBezTo>
                <a:lnTo>
                  <a:pt x="342036" y="1637024"/>
                </a:lnTo>
                <a:cubicBezTo>
                  <a:pt x="342036" y="1605541"/>
                  <a:pt x="188901" y="1580020"/>
                  <a:pt x="0" y="1580020"/>
                </a:cubicBezTo>
                <a:cubicBezTo>
                  <a:pt x="188901" y="1580019"/>
                  <a:pt x="342036" y="1554498"/>
                  <a:pt x="342036" y="1523016"/>
                </a:cubicBezTo>
                <a:lnTo>
                  <a:pt x="342036" y="57004"/>
                </a:lnTo>
                <a:cubicBezTo>
                  <a:pt x="342036" y="25521"/>
                  <a:pt x="495170" y="0"/>
                  <a:pt x="684071" y="0"/>
                </a:cubicBezTo>
              </a:path>
            </a:pathLst>
          </a:custGeom>
          <a:noFill/>
          <a:ln w="38103">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nchorCtr="1"/>
          <a:lstStyle/>
          <a:p>
            <a:endParaRPr lang="it-IT"/>
          </a:p>
        </p:txBody>
      </p:sp>
      <p:sp>
        <p:nvSpPr>
          <p:cNvPr id="18451" name="CasellaDiTesto 32">
            <a:extLst>
              <a:ext uri="{FF2B5EF4-FFF2-40B4-BE49-F238E27FC236}">
                <a16:creationId xmlns:a16="http://schemas.microsoft.com/office/drawing/2014/main" xmlns="" id="{4EB964B0-B105-2CF5-3CDC-C7E3916415CD}"/>
              </a:ext>
            </a:extLst>
          </p:cNvPr>
          <p:cNvSpPr txBox="1">
            <a:spLocks noChangeArrowheads="1"/>
          </p:cNvSpPr>
          <p:nvPr/>
        </p:nvSpPr>
        <p:spPr bwMode="auto">
          <a:xfrm>
            <a:off x="2195513" y="6238875"/>
            <a:ext cx="28082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ClrTx/>
              <a:buSzTx/>
              <a:buFontTx/>
              <a:buNone/>
            </a:pPr>
            <a:r>
              <a:rPr lang="it-IT" altLang="it-IT" sz="1800">
                <a:solidFill>
                  <a:srgbClr val="C0504D"/>
                </a:solidFill>
                <a:latin typeface="Calibri" panose="020F0502020204030204" pitchFamily="34" charset="0"/>
              </a:rPr>
              <a:t>Documenti della</a:t>
            </a:r>
          </a:p>
          <a:p>
            <a:pPr algn="ctr" eaLnBrk="1" hangingPunct="1">
              <a:spcBef>
                <a:spcPct val="0"/>
              </a:spcBef>
              <a:buClrTx/>
              <a:buSzTx/>
              <a:buFontTx/>
              <a:buNone/>
            </a:pPr>
            <a:r>
              <a:rPr lang="it-IT" altLang="it-IT" sz="1800">
                <a:solidFill>
                  <a:srgbClr val="C0504D"/>
                </a:solidFill>
                <a:latin typeface="Calibri" panose="020F0502020204030204" pitchFamily="34" charset="0"/>
              </a:rPr>
              <a:t>contabilità finanziaria</a:t>
            </a:r>
          </a:p>
        </p:txBody>
      </p:sp>
      <p:sp>
        <p:nvSpPr>
          <p:cNvPr id="18452" name="CasellaDiTesto 33">
            <a:extLst>
              <a:ext uri="{FF2B5EF4-FFF2-40B4-BE49-F238E27FC236}">
                <a16:creationId xmlns:a16="http://schemas.microsoft.com/office/drawing/2014/main" xmlns="" id="{BBD8A954-36DD-9347-D967-8449C00D137E}"/>
              </a:ext>
            </a:extLst>
          </p:cNvPr>
          <p:cNvSpPr txBox="1">
            <a:spLocks noChangeArrowheads="1"/>
          </p:cNvSpPr>
          <p:nvPr/>
        </p:nvSpPr>
        <p:spPr bwMode="auto">
          <a:xfrm>
            <a:off x="6011863" y="6238875"/>
            <a:ext cx="2952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ClrTx/>
              <a:buSzTx/>
              <a:buFontTx/>
              <a:buNone/>
            </a:pPr>
            <a:r>
              <a:rPr lang="it-IT" altLang="it-IT" sz="1800">
                <a:solidFill>
                  <a:srgbClr val="C0504D"/>
                </a:solidFill>
                <a:latin typeface="Calibri" panose="020F0502020204030204" pitchFamily="34" charset="0"/>
              </a:rPr>
              <a:t>Documenti della contabilità  </a:t>
            </a:r>
          </a:p>
          <a:p>
            <a:pPr algn="ctr" eaLnBrk="1" hangingPunct="1">
              <a:spcBef>
                <a:spcPct val="0"/>
              </a:spcBef>
              <a:buClrTx/>
              <a:buSzTx/>
              <a:buFontTx/>
              <a:buNone/>
            </a:pPr>
            <a:r>
              <a:rPr lang="it-IT" altLang="it-IT" sz="1800">
                <a:solidFill>
                  <a:srgbClr val="C0504D"/>
                </a:solidFill>
                <a:latin typeface="Calibri" panose="020F0502020204030204" pitchFamily="34" charset="0"/>
              </a:rPr>
              <a:t>economico-patrimoniale</a:t>
            </a:r>
          </a:p>
        </p:txBody>
      </p:sp>
      <p:sp>
        <p:nvSpPr>
          <p:cNvPr id="18453" name="CasellaDiTesto 34">
            <a:extLst>
              <a:ext uri="{FF2B5EF4-FFF2-40B4-BE49-F238E27FC236}">
                <a16:creationId xmlns:a16="http://schemas.microsoft.com/office/drawing/2014/main" xmlns="" id="{91051E77-62DC-26A2-F10E-2E500548FA26}"/>
              </a:ext>
            </a:extLst>
          </p:cNvPr>
          <p:cNvSpPr txBox="1">
            <a:spLocks noChangeArrowheads="1"/>
          </p:cNvSpPr>
          <p:nvPr/>
        </p:nvSpPr>
        <p:spPr bwMode="auto">
          <a:xfrm>
            <a:off x="5651500" y="3068638"/>
            <a:ext cx="3384550" cy="369887"/>
          </a:xfrm>
          <a:prstGeom prst="rect">
            <a:avLst/>
          </a:prstGeom>
          <a:noFill/>
          <a:ln w="9528">
            <a:solidFill>
              <a:srgbClr val="DBD86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285750" indent="-285750">
              <a:spcBef>
                <a:spcPct val="20000"/>
              </a:spcBef>
              <a:buClr>
                <a:schemeClr val="tx2"/>
              </a:buClr>
              <a:buSzPct val="75000"/>
              <a:buFont typeface="Wingdings" pitchFamily="2" charset="2"/>
              <a:buChar char="n"/>
              <a:defRPr sz="32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lr>
                <a:schemeClr val="folHlink"/>
              </a:buClr>
              <a:buSzPct val="60000"/>
              <a:buFont typeface="Wingdings" pitchFamily="2" charset="2"/>
              <a:buChar char="u"/>
              <a:defRPr sz="32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lr>
                <a:schemeClr val="tx2"/>
              </a:buClr>
              <a:buSzPct val="60000"/>
              <a:buFont typeface="Wingdings" pitchFamily="2" charset="2"/>
              <a:buChar char="t"/>
              <a:defRPr sz="32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lr>
                <a:schemeClr val="tx1"/>
              </a:buClr>
              <a:buSzPct val="100000"/>
              <a:buChar char="–"/>
              <a:defRPr sz="32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ClrTx/>
              <a:buSzPct val="100000"/>
              <a:buFont typeface="Arial" panose="020B0604020202020204" pitchFamily="34" charset="0"/>
              <a:buChar char="•"/>
            </a:pPr>
            <a:r>
              <a:rPr lang="it-IT" altLang="it-IT" sz="1800">
                <a:solidFill>
                  <a:srgbClr val="000000"/>
                </a:solidFill>
                <a:latin typeface="Calibri" panose="020F0502020204030204" pitchFamily="34" charset="0"/>
              </a:rPr>
              <a:t>Fasi della contabilità generale</a:t>
            </a:r>
          </a:p>
        </p:txBody>
      </p:sp>
    </p:spTree>
    <p:extLst>
      <p:ext uri="{BB962C8B-B14F-4D97-AF65-F5344CB8AC3E}">
        <p14:creationId xmlns:p14="http://schemas.microsoft.com/office/powerpoint/2010/main" val="1793143697"/>
      </p:ext>
    </p:extLst>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971601" y="116632"/>
            <a:ext cx="7704856" cy="864096"/>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381000" indent="-381000" algn="l">
              <a:lnSpc>
                <a:spcPct val="90000"/>
              </a:lnSpc>
              <a:buFont typeface="Wingdings" pitchFamily="2" charset="2"/>
              <a:buNone/>
            </a:pPr>
            <a:r>
              <a:rPr lang="it-IT" altLang="it-IT" sz="2800" dirty="0">
                <a:solidFill>
                  <a:srgbClr val="700000"/>
                </a:solidFill>
                <a:latin typeface="Times New Roman" panose="02020603050405020304" pitchFamily="18" charset="0"/>
                <a:cs typeface="Times New Roman" panose="02020603050405020304" pitchFamily="18" charset="0"/>
              </a:rPr>
              <a:t>Il principio </a:t>
            </a:r>
            <a:r>
              <a:rPr lang="it-IT" altLang="it-IT" sz="2800" dirty="0" err="1">
                <a:solidFill>
                  <a:srgbClr val="700000"/>
                </a:solidFill>
                <a:latin typeface="Times New Roman" panose="02020603050405020304" pitchFamily="18" charset="0"/>
                <a:cs typeface="Times New Roman" panose="02020603050405020304" pitchFamily="18" charset="0"/>
              </a:rPr>
              <a:t>accrual</a:t>
            </a:r>
            <a:r>
              <a:rPr lang="it-IT" altLang="it-IT" sz="2800" dirty="0">
                <a:solidFill>
                  <a:srgbClr val="700000"/>
                </a:solidFill>
                <a:latin typeface="Times New Roman" panose="02020603050405020304" pitchFamily="18" charset="0"/>
                <a:cs typeface="Times New Roman" panose="02020603050405020304" pitchFamily="18" charset="0"/>
              </a:rPr>
              <a:t>. I primi documenti</a:t>
            </a:r>
            <a:endParaRPr lang="it-IT" altLang="it-IT" sz="2800" i="1" dirty="0">
              <a:solidFill>
                <a:srgbClr val="700000"/>
              </a:solidFill>
              <a:latin typeface="Times New Roman" panose="02020603050405020304" pitchFamily="18" charset="0"/>
              <a:cs typeface="Times New Roman" panose="02020603050405020304" pitchFamily="18" charset="0"/>
            </a:endParaRPr>
          </a:p>
        </p:txBody>
      </p:sp>
      <p:sp>
        <p:nvSpPr>
          <p:cNvPr id="2" name="Rettangolo 1"/>
          <p:cNvSpPr/>
          <p:nvPr/>
        </p:nvSpPr>
        <p:spPr>
          <a:xfrm>
            <a:off x="1151621" y="1628800"/>
            <a:ext cx="7344816" cy="3416320"/>
          </a:xfrm>
          <a:prstGeom prst="rect">
            <a:avLst/>
          </a:prstGeom>
        </p:spPr>
        <p:txBody>
          <a:bodyPr wrap="square">
            <a:spAutoFit/>
          </a:bodyPr>
          <a:lstStyle/>
          <a:p>
            <a:pPr algn="l" fontAlgn="base"/>
            <a:r>
              <a:rPr lang="it-IT" sz="2400" dirty="0">
                <a:solidFill>
                  <a:srgbClr val="334155"/>
                </a:solidFill>
                <a:latin typeface="Times New Roman" panose="02020603050405020304" pitchFamily="18" charset="0"/>
                <a:cs typeface="Times New Roman" panose="02020603050405020304" pitchFamily="18" charset="0"/>
              </a:rPr>
              <a:t>Il governo</a:t>
            </a:r>
            <a:r>
              <a:rPr lang="it-IT" sz="2400" b="0" i="0" dirty="0">
                <a:solidFill>
                  <a:srgbClr val="334155"/>
                </a:solidFill>
                <a:effectLst/>
                <a:latin typeface="Times New Roman" panose="02020603050405020304" pitchFamily="18" charset="0"/>
                <a:cs typeface="Times New Roman" panose="02020603050405020304" pitchFamily="18" charset="0"/>
              </a:rPr>
              <a:t> </a:t>
            </a:r>
            <a:r>
              <a:rPr lang="it-IT" sz="2400" dirty="0">
                <a:solidFill>
                  <a:srgbClr val="334155"/>
                </a:solidFill>
                <a:latin typeface="Times New Roman" panose="02020603050405020304" pitchFamily="18" charset="0"/>
                <a:cs typeface="Times New Roman" panose="02020603050405020304" pitchFamily="18" charset="0"/>
              </a:rPr>
              <a:t>i</a:t>
            </a:r>
            <a:r>
              <a:rPr lang="it-IT" sz="2400" b="0" i="0" dirty="0">
                <a:solidFill>
                  <a:srgbClr val="334155"/>
                </a:solidFill>
                <a:effectLst/>
                <a:latin typeface="Times New Roman" panose="02020603050405020304" pitchFamily="18" charset="0"/>
                <a:cs typeface="Times New Roman" panose="02020603050405020304" pitchFamily="18" charset="0"/>
              </a:rPr>
              <a:t>taliano, al fine di realizzare l’obiettivo di consolidare un sistema di contabilità basato sul principio </a:t>
            </a:r>
            <a:r>
              <a:rPr lang="it-IT" sz="2400" b="0" i="1" dirty="0" err="1">
                <a:solidFill>
                  <a:srgbClr val="334155"/>
                </a:solidFill>
                <a:effectLst/>
                <a:latin typeface="Times New Roman" panose="02020603050405020304" pitchFamily="18" charset="0"/>
                <a:cs typeface="Times New Roman" panose="02020603050405020304" pitchFamily="18" charset="0"/>
              </a:rPr>
              <a:t>accrual</a:t>
            </a:r>
            <a:r>
              <a:rPr lang="it-IT" sz="2400" b="0" i="1" dirty="0">
                <a:solidFill>
                  <a:srgbClr val="334155"/>
                </a:solidFill>
                <a:effectLst/>
                <a:latin typeface="Times New Roman" panose="02020603050405020304" pitchFamily="18" charset="0"/>
                <a:cs typeface="Times New Roman" panose="02020603050405020304" pitchFamily="18" charset="0"/>
              </a:rPr>
              <a:t>, </a:t>
            </a:r>
            <a:r>
              <a:rPr lang="it-IT" sz="2400" b="0" i="0" dirty="0">
                <a:solidFill>
                  <a:srgbClr val="334155"/>
                </a:solidFill>
                <a:effectLst/>
                <a:latin typeface="Times New Roman" panose="02020603050405020304" pitchFamily="18" charset="0"/>
                <a:cs typeface="Times New Roman" panose="02020603050405020304" pitchFamily="18" charset="0"/>
              </a:rPr>
              <a:t>sta attuando un processo di implementazione della nuova contabilità definendo alcuni documenti fondamentali quali:</a:t>
            </a:r>
            <a:endParaRPr lang="it-IT" sz="2400" b="1" i="1" dirty="0">
              <a:solidFill>
                <a:srgbClr val="334155"/>
              </a:solidFill>
              <a:effectLst/>
              <a:latin typeface="Times New Roman" panose="02020603050405020304" pitchFamily="18" charset="0"/>
              <a:cs typeface="Times New Roman" panose="02020603050405020304" pitchFamily="18" charset="0"/>
            </a:endParaRPr>
          </a:p>
          <a:p>
            <a:pPr algn="l" fontAlgn="base">
              <a:buFont typeface="Arial" panose="020B0604020202020204" pitchFamily="34" charset="0"/>
              <a:buChar char="•"/>
            </a:pPr>
            <a:r>
              <a:rPr lang="it-IT" sz="2400" b="1" i="1" dirty="0">
                <a:solidFill>
                  <a:srgbClr val="334155"/>
                </a:solidFill>
                <a:effectLst/>
                <a:latin typeface="Times New Roman" panose="02020603050405020304" pitchFamily="18" charset="0"/>
                <a:cs typeface="Times New Roman" panose="02020603050405020304" pitchFamily="18" charset="0"/>
              </a:rPr>
              <a:t>la definizione del quadro regolamentare,</a:t>
            </a:r>
          </a:p>
          <a:p>
            <a:pPr algn="l" fontAlgn="base">
              <a:buFont typeface="Arial" panose="020B0604020202020204" pitchFamily="34" charset="0"/>
              <a:buChar char="•"/>
            </a:pPr>
            <a:r>
              <a:rPr lang="it-IT" sz="2400" b="1" i="1" dirty="0">
                <a:solidFill>
                  <a:srgbClr val="334155"/>
                </a:solidFill>
                <a:effectLst/>
                <a:latin typeface="Times New Roman" panose="02020603050405020304" pitchFamily="18" charset="0"/>
                <a:cs typeface="Times New Roman" panose="02020603050405020304" pitchFamily="18" charset="0"/>
              </a:rPr>
              <a:t>gli standard contabili,</a:t>
            </a:r>
          </a:p>
          <a:p>
            <a:pPr algn="l" fontAlgn="base">
              <a:buFont typeface="Arial" panose="020B0604020202020204" pitchFamily="34" charset="0"/>
              <a:buChar char="•"/>
            </a:pPr>
            <a:r>
              <a:rPr lang="it-IT" sz="2400" b="1" i="1" dirty="0">
                <a:solidFill>
                  <a:srgbClr val="334155"/>
                </a:solidFill>
                <a:effectLst/>
                <a:latin typeface="Times New Roman" panose="02020603050405020304" pitchFamily="18" charset="0"/>
                <a:cs typeface="Times New Roman" panose="02020603050405020304" pitchFamily="18" charset="0"/>
              </a:rPr>
              <a:t>le linee guida generali</a:t>
            </a:r>
          </a:p>
          <a:p>
            <a:pPr algn="l" fontAlgn="base">
              <a:buFont typeface="Arial" panose="020B0604020202020204" pitchFamily="34" charset="0"/>
              <a:buChar char="•"/>
            </a:pPr>
            <a:r>
              <a:rPr lang="it-IT" sz="2400" b="1" i="1" dirty="0">
                <a:solidFill>
                  <a:srgbClr val="334155"/>
                </a:solidFill>
                <a:effectLst/>
                <a:latin typeface="Times New Roman" panose="02020603050405020304" pitchFamily="18" charset="0"/>
                <a:cs typeface="Times New Roman" panose="02020603050405020304" pitchFamily="18" charset="0"/>
              </a:rPr>
              <a:t>il piano dei conti multidimensionale.</a:t>
            </a:r>
          </a:p>
        </p:txBody>
      </p:sp>
    </p:spTree>
    <p:extLst>
      <p:ext uri="{BB962C8B-B14F-4D97-AF65-F5344CB8AC3E}">
        <p14:creationId xmlns:p14="http://schemas.microsoft.com/office/powerpoint/2010/main" val="49754579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971601" y="116632"/>
            <a:ext cx="7704856" cy="864096"/>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381000" indent="-381000" algn="l">
              <a:lnSpc>
                <a:spcPct val="90000"/>
              </a:lnSpc>
              <a:buFont typeface="Wingdings" pitchFamily="2" charset="2"/>
              <a:buNone/>
            </a:pPr>
            <a:r>
              <a:rPr lang="it-IT" altLang="it-IT" sz="2800" dirty="0">
                <a:solidFill>
                  <a:srgbClr val="700000"/>
                </a:solidFill>
                <a:latin typeface="Times New Roman" panose="02020603050405020304" pitchFamily="18" charset="0"/>
                <a:cs typeface="Times New Roman" panose="02020603050405020304" pitchFamily="18" charset="0"/>
              </a:rPr>
              <a:t>Il principio </a:t>
            </a:r>
            <a:r>
              <a:rPr lang="it-IT" altLang="it-IT" sz="2800" dirty="0" err="1">
                <a:solidFill>
                  <a:srgbClr val="700000"/>
                </a:solidFill>
                <a:latin typeface="Times New Roman" panose="02020603050405020304" pitchFamily="18" charset="0"/>
                <a:cs typeface="Times New Roman" panose="02020603050405020304" pitchFamily="18" charset="0"/>
              </a:rPr>
              <a:t>accrual</a:t>
            </a:r>
            <a:endParaRPr lang="it-IT" altLang="it-IT" sz="2800" i="1" dirty="0">
              <a:solidFill>
                <a:srgbClr val="700000"/>
              </a:solidFill>
              <a:latin typeface="Times New Roman" panose="02020603050405020304" pitchFamily="18" charset="0"/>
              <a:cs typeface="Times New Roman" panose="02020603050405020304" pitchFamily="18" charset="0"/>
            </a:endParaRPr>
          </a:p>
        </p:txBody>
      </p:sp>
      <p:sp>
        <p:nvSpPr>
          <p:cNvPr id="2" name="Rettangolo 1"/>
          <p:cNvSpPr/>
          <p:nvPr/>
        </p:nvSpPr>
        <p:spPr>
          <a:xfrm>
            <a:off x="1151621" y="1258110"/>
            <a:ext cx="7344816" cy="5170646"/>
          </a:xfrm>
          <a:prstGeom prst="rect">
            <a:avLst/>
          </a:prstGeom>
        </p:spPr>
        <p:txBody>
          <a:bodyPr wrap="square">
            <a:spAutoFit/>
          </a:bodyPr>
          <a:lstStyle/>
          <a:p>
            <a:pPr algn="l" fontAlgn="base"/>
            <a:r>
              <a:rPr lang="it-IT" dirty="0">
                <a:solidFill>
                  <a:srgbClr val="334155"/>
                </a:solidFill>
                <a:latin typeface="Times New Roman" panose="02020603050405020304" pitchFamily="18" charset="0"/>
                <a:cs typeface="Times New Roman" panose="02020603050405020304" pitchFamily="18" charset="0"/>
              </a:rPr>
              <a:t>Tali</a:t>
            </a:r>
            <a:r>
              <a:rPr lang="it-IT" b="0" i="0" dirty="0">
                <a:solidFill>
                  <a:srgbClr val="334155"/>
                </a:solidFill>
                <a:effectLst/>
                <a:latin typeface="Times New Roman" panose="02020603050405020304" pitchFamily="18" charset="0"/>
                <a:cs typeface="Times New Roman" panose="02020603050405020304" pitchFamily="18" charset="0"/>
              </a:rPr>
              <a:t> documenti, dovranno trovare una prima applicazione replicando il percorso sperimentale adottato per l’implementazione </a:t>
            </a:r>
            <a:r>
              <a:rPr lang="it-IT" dirty="0">
                <a:solidFill>
                  <a:srgbClr val="334155"/>
                </a:solidFill>
                <a:latin typeface="Times New Roman" panose="02020603050405020304" pitchFamily="18" charset="0"/>
                <a:cs typeface="Times New Roman" panose="02020603050405020304" pitchFamily="18" charset="0"/>
              </a:rPr>
              <a:t>de</a:t>
            </a:r>
            <a:r>
              <a:rPr lang="it-IT" b="0" i="0" dirty="0">
                <a:solidFill>
                  <a:srgbClr val="334155"/>
                </a:solidFill>
                <a:effectLst/>
                <a:latin typeface="Times New Roman" panose="02020603050405020304" pitchFamily="18" charset="0"/>
                <a:cs typeface="Times New Roman" panose="02020603050405020304" pitchFamily="18" charset="0"/>
              </a:rPr>
              <a:t>lla contabilità armonizzata prevista dal D. Lgs. 118/2011, attraverso un programma articolato in fasi per tutte le amministrazioni pubbliche:</a:t>
            </a:r>
          </a:p>
          <a:p>
            <a:pPr marL="742950" lvl="1" indent="-285750" algn="l" fontAlgn="base">
              <a:buFont typeface="Arial" panose="020B0604020202020204" pitchFamily="34" charset="0"/>
              <a:buChar char="•"/>
            </a:pPr>
            <a:r>
              <a:rPr lang="it-IT" b="1" i="0" dirty="0">
                <a:solidFill>
                  <a:srgbClr val="334155"/>
                </a:solidFill>
                <a:effectLst/>
                <a:latin typeface="Times New Roman" panose="02020603050405020304" pitchFamily="18" charset="0"/>
                <a:cs typeface="Times New Roman" panose="02020603050405020304" pitchFamily="18" charset="0"/>
              </a:rPr>
              <a:t>prima fase di applicazione del nuovo quadro regolamentare</a:t>
            </a:r>
            <a:r>
              <a:rPr lang="it-IT" b="0" i="0" dirty="0">
                <a:solidFill>
                  <a:srgbClr val="334155"/>
                </a:solidFill>
                <a:effectLst/>
                <a:latin typeface="Times New Roman" panose="02020603050405020304" pitchFamily="18" charset="0"/>
                <a:cs typeface="Times New Roman" panose="02020603050405020304" pitchFamily="18" charset="0"/>
              </a:rPr>
              <a:t>, degli standard contabili e del piano dei conti multidimensionale, avente quale riferimento almeno il 10% delle amministrazioni pubbliche, da avviare entro il quarto trimestre del 2024;</a:t>
            </a:r>
          </a:p>
          <a:p>
            <a:pPr marL="742950" lvl="1" indent="-285750" algn="l" fontAlgn="base">
              <a:buFont typeface="Arial" panose="020B0604020202020204" pitchFamily="34" charset="0"/>
              <a:buChar char="•"/>
            </a:pPr>
            <a:r>
              <a:rPr lang="it-IT" b="1" i="0" dirty="0">
                <a:solidFill>
                  <a:srgbClr val="334155"/>
                </a:solidFill>
                <a:effectLst/>
                <a:latin typeface="Times New Roman" panose="02020603050405020304" pitchFamily="18" charset="0"/>
                <a:cs typeface="Times New Roman" panose="02020603050405020304" pitchFamily="18" charset="0"/>
              </a:rPr>
              <a:t>seconda fase di applicazione del nuovo quadro regolamentare</a:t>
            </a:r>
            <a:r>
              <a:rPr lang="it-IT" b="0" i="0" dirty="0">
                <a:solidFill>
                  <a:srgbClr val="334155"/>
                </a:solidFill>
                <a:effectLst/>
                <a:latin typeface="Times New Roman" panose="02020603050405020304" pitchFamily="18" charset="0"/>
                <a:cs typeface="Times New Roman" panose="02020603050405020304" pitchFamily="18" charset="0"/>
              </a:rPr>
              <a:t>, degli standard contabili e del piano dei conti multidimensionale, riguardante almeno il 30% delle amministrazioni pubbliche, da avviare entro il quarto trimestre del 2025;</a:t>
            </a:r>
          </a:p>
          <a:p>
            <a:pPr marL="742950" lvl="1" indent="-285750" algn="l" fontAlgn="base">
              <a:buFont typeface="Arial" panose="020B0604020202020204" pitchFamily="34" charset="0"/>
              <a:buChar char="•"/>
            </a:pPr>
            <a:r>
              <a:rPr lang="it-IT" b="1" i="0" dirty="0">
                <a:solidFill>
                  <a:srgbClr val="334155"/>
                </a:solidFill>
                <a:effectLst/>
                <a:latin typeface="Times New Roman" panose="02020603050405020304" pitchFamily="18" charset="0"/>
                <a:cs typeface="Times New Roman" panose="02020603050405020304" pitchFamily="18" charset="0"/>
              </a:rPr>
              <a:t>produzione di schemi di bilancio</a:t>
            </a:r>
            <a:r>
              <a:rPr lang="it-IT" b="0" i="0" dirty="0">
                <a:solidFill>
                  <a:srgbClr val="334155"/>
                </a:solidFill>
                <a:effectLst/>
                <a:latin typeface="Times New Roman" panose="02020603050405020304" pitchFamily="18" charset="0"/>
                <a:cs typeface="Times New Roman" panose="02020603050405020304" pitchFamily="18" charset="0"/>
              </a:rPr>
              <a:t> (</a:t>
            </a:r>
            <a:r>
              <a:rPr lang="it-IT" b="0" i="0" dirty="0" err="1">
                <a:solidFill>
                  <a:srgbClr val="334155"/>
                </a:solidFill>
                <a:effectLst/>
                <a:latin typeface="Times New Roman" panose="02020603050405020304" pitchFamily="18" charset="0"/>
                <a:cs typeface="Times New Roman" panose="02020603050405020304" pitchFamily="18" charset="0"/>
              </a:rPr>
              <a:t>financial</a:t>
            </a:r>
            <a:r>
              <a:rPr lang="it-IT" b="0" i="0" dirty="0">
                <a:solidFill>
                  <a:srgbClr val="334155"/>
                </a:solidFill>
                <a:effectLst/>
                <a:latin typeface="Times New Roman" panose="02020603050405020304" pitchFamily="18" charset="0"/>
                <a:cs typeface="Times New Roman" panose="02020603050405020304" pitchFamily="18" charset="0"/>
              </a:rPr>
              <a:t> </a:t>
            </a:r>
            <a:r>
              <a:rPr lang="it-IT" b="0" i="0" dirty="0" err="1">
                <a:solidFill>
                  <a:srgbClr val="334155"/>
                </a:solidFill>
                <a:effectLst/>
                <a:latin typeface="Times New Roman" panose="02020603050405020304" pitchFamily="18" charset="0"/>
                <a:cs typeface="Times New Roman" panose="02020603050405020304" pitchFamily="18" charset="0"/>
              </a:rPr>
              <a:t>statements</a:t>
            </a:r>
            <a:r>
              <a:rPr lang="it-IT" b="0" i="0" dirty="0">
                <a:solidFill>
                  <a:srgbClr val="334155"/>
                </a:solidFill>
                <a:effectLst/>
                <a:latin typeface="Times New Roman" panose="02020603050405020304" pitchFamily="18" charset="0"/>
                <a:cs typeface="Times New Roman" panose="02020603050405020304" pitchFamily="18" charset="0"/>
              </a:rPr>
              <a:t>) per almeno il 90% delle amministrazioni pubbliche, elaborati secondo le regole, quadro concettuale e standard contabili, della contabilità </a:t>
            </a:r>
            <a:r>
              <a:rPr lang="it-IT" b="0" i="0" dirty="0" err="1">
                <a:solidFill>
                  <a:srgbClr val="334155"/>
                </a:solidFill>
                <a:effectLst/>
                <a:latin typeface="Times New Roman" panose="02020603050405020304" pitchFamily="18" charset="0"/>
                <a:cs typeface="Times New Roman" panose="02020603050405020304" pitchFamily="18" charset="0"/>
              </a:rPr>
              <a:t>accrual</a:t>
            </a:r>
            <a:r>
              <a:rPr lang="it-IT" b="0" i="0" dirty="0">
                <a:solidFill>
                  <a:srgbClr val="334155"/>
                </a:solidFill>
                <a:effectLst/>
                <a:latin typeface="Times New Roman" panose="02020603050405020304" pitchFamily="18" charset="0"/>
                <a:cs typeface="Times New Roman" panose="02020603050405020304" pitchFamily="18" charset="0"/>
              </a:rPr>
              <a:t> definita dalla Struttura di Governance, da attuarsi entro il secondo trimestre 2026.</a:t>
            </a:r>
          </a:p>
          <a:p>
            <a:pPr algn="l" fontAlgn="base">
              <a:buFont typeface="Arial" panose="020B0604020202020204" pitchFamily="34" charset="0"/>
              <a:buChar char="•"/>
            </a:pPr>
            <a:endParaRPr lang="it-IT" sz="2400" b="0" i="0" dirty="0">
              <a:solidFill>
                <a:srgbClr val="334155"/>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335911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921700" y="-69786"/>
            <a:ext cx="7704856" cy="864096"/>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381000" indent="-381000" algn="l">
              <a:lnSpc>
                <a:spcPct val="90000"/>
              </a:lnSpc>
              <a:buFont typeface="Wingdings" pitchFamily="2" charset="2"/>
              <a:buNone/>
            </a:pPr>
            <a:r>
              <a:rPr lang="it-IT" altLang="it-IT" sz="3200" dirty="0">
                <a:solidFill>
                  <a:srgbClr val="700000"/>
                </a:solidFill>
                <a:latin typeface="Times New Roman" panose="02020603050405020304" pitchFamily="18" charset="0"/>
                <a:cs typeface="Times New Roman" panose="02020603050405020304" pitchFamily="18" charset="0"/>
              </a:rPr>
              <a:t>La Commissione standard setter</a:t>
            </a:r>
            <a:endParaRPr lang="it-IT" altLang="it-IT" sz="3200" i="1" dirty="0">
              <a:solidFill>
                <a:srgbClr val="700000"/>
              </a:solidFill>
              <a:latin typeface="Times New Roman" panose="020206030504050203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xmlns="" id="{FEF8E311-6BA5-6307-9EA7-09114C15B640}"/>
              </a:ext>
            </a:extLst>
          </p:cNvPr>
          <p:cNvSpPr txBox="1"/>
          <p:nvPr/>
        </p:nvSpPr>
        <p:spPr>
          <a:xfrm>
            <a:off x="771416" y="1264790"/>
            <a:ext cx="7803224" cy="4154984"/>
          </a:xfrm>
          <a:prstGeom prst="rect">
            <a:avLst/>
          </a:prstGeom>
          <a:gradFill>
            <a:gsLst>
              <a:gs pos="0">
                <a:srgbClr val="FF7E79"/>
              </a:gs>
              <a:gs pos="20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a:spAutoFit/>
          </a:bodyPr>
          <a:lstStyle/>
          <a:p>
            <a:pPr algn="r"/>
            <a:r>
              <a:rPr lang="it-IT" sz="2400" i="1" dirty="0">
                <a:solidFill>
                  <a:srgbClr val="C00000"/>
                </a:solidFill>
              </a:rPr>
              <a:t>Le attività connesse alla realizzazione della riforma 1.15 del Piano nazionale di ripresa e resilienza denominata «Dotare le pubbliche amministrazioni italiane di un sistema unico di contabilità economico-patrimoniale», inserita nella missione 1, componente 1, dello stesso Piano, sono svolte dalla Struttura di governance istituita presso il Dipartimento della Ragioneria generale dello Stato con determina del Ragioniere generale dello Stato n. 35518 del 5 marzo 2020: </a:t>
            </a:r>
            <a:r>
              <a:rPr lang="it-IT" sz="2400" b="0" i="1" dirty="0">
                <a:solidFill>
                  <a:srgbClr val="C00000"/>
                </a:solidFill>
                <a:effectLst/>
                <a:latin typeface="PT Serif" panose="020A0603040505020204" pitchFamily="18" charset="77"/>
              </a:rPr>
              <a:t> </a:t>
            </a:r>
            <a:r>
              <a:rPr lang="it-IT" sz="2400" b="1" i="1" dirty="0">
                <a:solidFill>
                  <a:srgbClr val="C00000"/>
                </a:solidFill>
                <a:effectLst/>
                <a:latin typeface="PT Serif" panose="020A0603040505020204" pitchFamily="18" charset="77"/>
              </a:rPr>
              <a:t>la Commissione “Standard Setter Board” (SSB)</a:t>
            </a:r>
          </a:p>
          <a:p>
            <a:pPr algn="r"/>
            <a:r>
              <a:rPr lang="it-IT" sz="2400" b="1" i="1" dirty="0">
                <a:solidFill>
                  <a:srgbClr val="C00000"/>
                </a:solidFill>
                <a:latin typeface="PT Serif" panose="020A0603040505020204" pitchFamily="18" charset="77"/>
              </a:rPr>
              <a:t>- Art. 9 c. 14 D.L. n. 152/2021</a:t>
            </a:r>
            <a:r>
              <a:rPr lang="it-IT" sz="2400" b="1" i="1" dirty="0">
                <a:solidFill>
                  <a:srgbClr val="C00000"/>
                </a:solidFill>
                <a:effectLst/>
                <a:latin typeface="PT Serif" panose="020A0603040505020204" pitchFamily="18" charset="77"/>
              </a:rPr>
              <a:t> </a:t>
            </a:r>
            <a:endParaRPr lang="it-IT" sz="2400" b="1" i="1" dirty="0">
              <a:solidFill>
                <a:srgbClr val="C00000"/>
              </a:solidFill>
            </a:endParaRPr>
          </a:p>
        </p:txBody>
      </p:sp>
      <p:sp>
        <p:nvSpPr>
          <p:cNvPr id="7" name="Ovale 6">
            <a:extLst>
              <a:ext uri="{FF2B5EF4-FFF2-40B4-BE49-F238E27FC236}">
                <a16:creationId xmlns:a16="http://schemas.microsoft.com/office/drawing/2014/main" xmlns="" id="{AC3BB433-6453-E323-A8C1-91D0119EC64E}"/>
              </a:ext>
            </a:extLst>
          </p:cNvPr>
          <p:cNvSpPr/>
          <p:nvPr/>
        </p:nvSpPr>
        <p:spPr>
          <a:xfrm>
            <a:off x="1340776" y="5631829"/>
            <a:ext cx="1921268" cy="9847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a:extLst>
              <a:ext uri="{FF2B5EF4-FFF2-40B4-BE49-F238E27FC236}">
                <a16:creationId xmlns:a16="http://schemas.microsoft.com/office/drawing/2014/main" xmlns="" id="{0C5A62EC-4363-F270-B4C3-FC5C0B9D9C7F}"/>
              </a:ext>
            </a:extLst>
          </p:cNvPr>
          <p:cNvSpPr txBox="1"/>
          <p:nvPr/>
        </p:nvSpPr>
        <p:spPr>
          <a:xfrm>
            <a:off x="1471294" y="5708694"/>
            <a:ext cx="1660231" cy="830997"/>
          </a:xfrm>
          <a:prstGeom prst="rect">
            <a:avLst/>
          </a:prstGeom>
          <a:noFill/>
        </p:spPr>
        <p:txBody>
          <a:bodyPr wrap="square" rtlCol="0">
            <a:spAutoFit/>
          </a:bodyPr>
          <a:lstStyle/>
          <a:p>
            <a:pPr algn="ctr"/>
            <a:r>
              <a:rPr lang="it-IT" sz="1600" dirty="0"/>
              <a:t>Framework di riferimento e standards</a:t>
            </a:r>
          </a:p>
        </p:txBody>
      </p:sp>
      <p:sp>
        <p:nvSpPr>
          <p:cNvPr id="9" name="Ovale 8">
            <a:extLst>
              <a:ext uri="{FF2B5EF4-FFF2-40B4-BE49-F238E27FC236}">
                <a16:creationId xmlns:a16="http://schemas.microsoft.com/office/drawing/2014/main" xmlns="" id="{8C3DA0D5-EF93-E3A5-46B6-6551DBB94C8B}"/>
              </a:ext>
            </a:extLst>
          </p:cNvPr>
          <p:cNvSpPr/>
          <p:nvPr/>
        </p:nvSpPr>
        <p:spPr>
          <a:xfrm>
            <a:off x="3712394" y="5631829"/>
            <a:ext cx="1921268" cy="9847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xmlns="" id="{D089F603-C242-679A-8ECF-EF54839BC411}"/>
              </a:ext>
            </a:extLst>
          </p:cNvPr>
          <p:cNvSpPr txBox="1"/>
          <p:nvPr/>
        </p:nvSpPr>
        <p:spPr>
          <a:xfrm>
            <a:off x="3973431" y="5708694"/>
            <a:ext cx="1399194" cy="830997"/>
          </a:xfrm>
          <a:prstGeom prst="rect">
            <a:avLst/>
          </a:prstGeom>
          <a:noFill/>
        </p:spPr>
        <p:txBody>
          <a:bodyPr wrap="square" rtlCol="0">
            <a:spAutoFit/>
          </a:bodyPr>
          <a:lstStyle/>
          <a:p>
            <a:pPr algn="ctr"/>
            <a:r>
              <a:rPr lang="it-IT" sz="1600" dirty="0"/>
              <a:t>Set di regole contabili e procedure </a:t>
            </a:r>
          </a:p>
        </p:txBody>
      </p:sp>
      <p:sp>
        <p:nvSpPr>
          <p:cNvPr id="11" name="Ovale 10">
            <a:extLst>
              <a:ext uri="{FF2B5EF4-FFF2-40B4-BE49-F238E27FC236}">
                <a16:creationId xmlns:a16="http://schemas.microsoft.com/office/drawing/2014/main" xmlns="" id="{28323FB2-340D-600B-9F9D-DFB34039DF56}"/>
              </a:ext>
            </a:extLst>
          </p:cNvPr>
          <p:cNvSpPr/>
          <p:nvPr/>
        </p:nvSpPr>
        <p:spPr>
          <a:xfrm>
            <a:off x="6050144" y="5631829"/>
            <a:ext cx="1921268" cy="9847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xmlns="" id="{5A2EC050-2F33-5C7E-F752-053B99DF7751}"/>
              </a:ext>
            </a:extLst>
          </p:cNvPr>
          <p:cNvSpPr txBox="1"/>
          <p:nvPr/>
        </p:nvSpPr>
        <p:spPr>
          <a:xfrm>
            <a:off x="6311181" y="5668987"/>
            <a:ext cx="1399194" cy="954107"/>
          </a:xfrm>
          <a:prstGeom prst="rect">
            <a:avLst/>
          </a:prstGeom>
          <a:noFill/>
        </p:spPr>
        <p:txBody>
          <a:bodyPr wrap="square" rtlCol="0">
            <a:spAutoFit/>
          </a:bodyPr>
          <a:lstStyle/>
          <a:p>
            <a:pPr algn="ctr"/>
            <a:r>
              <a:rPr lang="it-IT" sz="1400" dirty="0"/>
              <a:t>Potenziamento dei sistemi di rilevazione e valutazione</a:t>
            </a:r>
          </a:p>
        </p:txBody>
      </p:sp>
      <p:sp>
        <p:nvSpPr>
          <p:cNvPr id="13" name="Angolo ripiegato 12">
            <a:extLst>
              <a:ext uri="{FF2B5EF4-FFF2-40B4-BE49-F238E27FC236}">
                <a16:creationId xmlns:a16="http://schemas.microsoft.com/office/drawing/2014/main" xmlns="" id="{4D3CC7B6-D44C-6267-B5BE-C9C08DE0ADD1}"/>
              </a:ext>
            </a:extLst>
          </p:cNvPr>
          <p:cNvSpPr/>
          <p:nvPr/>
        </p:nvSpPr>
        <p:spPr>
          <a:xfrm>
            <a:off x="248194" y="5668987"/>
            <a:ext cx="888275" cy="87070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a:extLst>
              <a:ext uri="{FF2B5EF4-FFF2-40B4-BE49-F238E27FC236}">
                <a16:creationId xmlns:a16="http://schemas.microsoft.com/office/drawing/2014/main" xmlns="" id="{BAF4A14F-2FCC-D32E-B324-ADC1DF493F9D}"/>
              </a:ext>
            </a:extLst>
          </p:cNvPr>
          <p:cNvSpPr txBox="1"/>
          <p:nvPr/>
        </p:nvSpPr>
        <p:spPr>
          <a:xfrm>
            <a:off x="259127" y="5822874"/>
            <a:ext cx="979495" cy="646331"/>
          </a:xfrm>
          <a:prstGeom prst="rect">
            <a:avLst/>
          </a:prstGeom>
          <a:noFill/>
        </p:spPr>
        <p:txBody>
          <a:bodyPr wrap="square" rtlCol="0">
            <a:spAutoFit/>
          </a:bodyPr>
          <a:lstStyle/>
          <a:p>
            <a:r>
              <a:rPr lang="it-IT" i="1" dirty="0"/>
              <a:t>Entro il 2026</a:t>
            </a:r>
          </a:p>
        </p:txBody>
      </p:sp>
    </p:spTree>
    <p:extLst>
      <p:ext uri="{BB962C8B-B14F-4D97-AF65-F5344CB8AC3E}">
        <p14:creationId xmlns:p14="http://schemas.microsoft.com/office/powerpoint/2010/main" val="325085355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xmlns="" id="{B541430F-7549-8D4F-9938-5C50865D9476}"/>
              </a:ext>
            </a:extLst>
          </p:cNvPr>
          <p:cNvSpPr txBox="1">
            <a:spLocks noChangeArrowheads="1"/>
          </p:cNvSpPr>
          <p:nvPr/>
        </p:nvSpPr>
        <p:spPr bwMode="auto">
          <a:xfrm>
            <a:off x="539552" y="1015974"/>
            <a:ext cx="8532440" cy="5805264"/>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just">
              <a:spcAft>
                <a:spcPts val="800"/>
              </a:spcAft>
            </a:pP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1) </a:t>
            </a:r>
            <a:r>
              <a:rPr lang="it-IT" i="1"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la Commissione “Standard Setter Board”</a:t>
            </a: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(SSB) che ha il compito di definire il nuovo sistema unico di contabilità economico-patrimoniale per le Pubbliche Amministrazioni, ispirandosi agli standard internazionali (IPSAS) ed europei (EPSAS);</a:t>
            </a:r>
            <a:endPar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 il </a:t>
            </a:r>
            <a:r>
              <a:rPr lang="it-IT" i="1"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Comitato direttivo</a:t>
            </a: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con funzioni di iniziativa e di indirizzo delle attività dello SSB, nonché di approvazione dei principi e degli standard contabili da questo elaborati;</a:t>
            </a:r>
            <a:endPar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3) un </a:t>
            </a:r>
            <a:r>
              <a:rPr lang="it-IT" i="1"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Gruppo di consultazione</a:t>
            </a: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interno al Ministero dell’Economia, che esprime pareri sulle proposte di statuizione elaborate dallo Standard Setter Board;</a:t>
            </a:r>
            <a:endPar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4) una </a:t>
            </a:r>
            <a:r>
              <a:rPr lang="it-IT" i="1"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Segreteria tecnica</a:t>
            </a:r>
            <a:r>
              <a:rPr lang="it-IT" spc="10" dirty="0">
                <a:solidFill>
                  <a:schemeClr val="accent1">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svolge attività di supporto ai lavori della Struttura ed elabora, con cadenza trimestrale, resoconti informativi per il Comitato direttivo.</a:t>
            </a:r>
            <a:endPar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it-IT" b="1" dirty="0">
                <a:solidFill>
                  <a:schemeClr val="accent1">
                    <a:lumMod val="50000"/>
                  </a:schemeClr>
                </a:solidFill>
                <a:latin typeface="Times New Roman" panose="02020603050405020304" pitchFamily="18" charset="0"/>
                <a:cs typeface="Times New Roman" panose="02020603050405020304" pitchFamily="18" charset="0"/>
              </a:rPr>
              <a:t>Da </a:t>
            </a:r>
            <a:r>
              <a:rPr lang="it-IT" b="1" dirty="0">
                <a:solidFill>
                  <a:schemeClr val="accent1">
                    <a:lumMod val="50000"/>
                  </a:schemeClr>
                </a:solidFill>
                <a:effectLst/>
                <a:latin typeface="Times New Roman" panose="02020603050405020304" pitchFamily="18" charset="0"/>
                <a:cs typeface="Times New Roman" panose="02020603050405020304" pitchFamily="18" charset="0"/>
              </a:rPr>
              <a:t>Testo coordinato delle Determine RGS n. 35518 del 5 marzo 2020,</a:t>
            </a:r>
            <a:br>
              <a:rPr lang="it-IT" b="1" dirty="0">
                <a:solidFill>
                  <a:schemeClr val="accent1">
                    <a:lumMod val="50000"/>
                  </a:schemeClr>
                </a:solidFill>
                <a:effectLst/>
                <a:latin typeface="Times New Roman" panose="02020603050405020304" pitchFamily="18" charset="0"/>
                <a:cs typeface="Times New Roman" panose="02020603050405020304" pitchFamily="18" charset="0"/>
              </a:rPr>
            </a:br>
            <a:r>
              <a:rPr lang="it-IT" b="1" dirty="0">
                <a:solidFill>
                  <a:schemeClr val="accent1">
                    <a:lumMod val="50000"/>
                  </a:schemeClr>
                </a:solidFill>
                <a:effectLst/>
                <a:latin typeface="Times New Roman" panose="02020603050405020304" pitchFamily="18" charset="0"/>
                <a:cs typeface="Times New Roman" panose="02020603050405020304" pitchFamily="18" charset="0"/>
              </a:rPr>
              <a:t>n. 103255 del 26 giugno 2020 e n. 17648 del 2 febbraio 2022 </a:t>
            </a:r>
            <a:r>
              <a:rPr lang="it-IT" i="1" dirty="0">
                <a:solidFill>
                  <a:schemeClr val="accent1">
                    <a:lumMod val="50000"/>
                  </a:schemeClr>
                </a:solidFill>
                <a:effectLst/>
                <a:latin typeface="Times New Roman" panose="02020603050405020304" pitchFamily="18" charset="0"/>
                <a:cs typeface="Times New Roman" panose="02020603050405020304" pitchFamily="18" charset="0"/>
              </a:rPr>
              <a:t>concernenti</a:t>
            </a:r>
            <a:br>
              <a:rPr lang="it-IT" i="1" dirty="0">
                <a:solidFill>
                  <a:schemeClr val="accent1">
                    <a:lumMod val="50000"/>
                  </a:schemeClr>
                </a:solidFill>
                <a:effectLst/>
                <a:latin typeface="Times New Roman" panose="02020603050405020304" pitchFamily="18" charset="0"/>
                <a:cs typeface="Times New Roman" panose="02020603050405020304" pitchFamily="18" charset="0"/>
              </a:rPr>
            </a:br>
            <a:r>
              <a:rPr lang="it-IT" b="1" dirty="0">
                <a:solidFill>
                  <a:schemeClr val="accent1">
                    <a:lumMod val="50000"/>
                  </a:schemeClr>
                </a:solidFill>
                <a:effectLst/>
                <a:latin typeface="Times New Roman" panose="02020603050405020304" pitchFamily="18" charset="0"/>
                <a:cs typeface="Times New Roman" panose="02020603050405020304" pitchFamily="18" charset="0"/>
              </a:rPr>
              <a:t>Istituzione della Struttura di Governance per la definizione di un sistema di contabilità economico-patrimoniale unico per le pubbliche amministrazioni </a:t>
            </a:r>
            <a:endParaRPr lang="it-IT" dirty="0">
              <a:solidFill>
                <a:schemeClr val="accent1">
                  <a:lumMod val="50000"/>
                </a:schemeClr>
              </a:solidFill>
              <a:latin typeface="Times New Roman" panose="02020603050405020304" pitchFamily="18" charset="0"/>
              <a:cs typeface="Times New Roman" panose="02020603050405020304" pitchFamily="18" charset="0"/>
            </a:endParaRPr>
          </a:p>
          <a:p>
            <a:pPr marL="381000" indent="-381000" algn="l"/>
            <a:endParaRPr lang="it-IT" altLang="it-IT"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Rettangolo 2"/>
          <p:cNvSpPr/>
          <p:nvPr/>
        </p:nvSpPr>
        <p:spPr>
          <a:xfrm>
            <a:off x="629816" y="339089"/>
            <a:ext cx="7884368" cy="830997"/>
          </a:xfrm>
          <a:prstGeom prst="rect">
            <a:avLst/>
          </a:prstGeom>
        </p:spPr>
        <p:txBody>
          <a:bodyPr wrap="square">
            <a:spAutoFit/>
          </a:bodyPr>
          <a:lstStyle/>
          <a:p>
            <a:r>
              <a:rPr lang="it-IT" sz="2400" dirty="0">
                <a:solidFill>
                  <a:srgbClr val="941100"/>
                </a:solidFill>
                <a:latin typeface="Times New Roman" panose="02020603050405020304" pitchFamily="18" charset="0"/>
                <a:cs typeface="Times New Roman" panose="02020603050405020304" pitchFamily="18" charset="0"/>
              </a:rPr>
              <a:t>Struttura per il raggiungimento degli obiettivi della Riforma 1.15 del PNRR. </a:t>
            </a:r>
          </a:p>
        </p:txBody>
      </p:sp>
    </p:spTree>
    <p:extLst>
      <p:ext uri="{BB962C8B-B14F-4D97-AF65-F5344CB8AC3E}">
        <p14:creationId xmlns:p14="http://schemas.microsoft.com/office/powerpoint/2010/main" val="2009316489"/>
      </p:ext>
    </p:extLst>
  </p:cSld>
  <p:clrMapOvr>
    <a:masterClrMapping/>
  </p:clrMapOvr>
  <p:transition>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xmlns="" id="{B541430F-7549-8D4F-9938-5C50865D9476}"/>
              </a:ext>
            </a:extLst>
          </p:cNvPr>
          <p:cNvSpPr txBox="1">
            <a:spLocks noChangeArrowheads="1"/>
          </p:cNvSpPr>
          <p:nvPr/>
        </p:nvSpPr>
        <p:spPr bwMode="auto">
          <a:xfrm>
            <a:off x="971600" y="1412776"/>
            <a:ext cx="7818634" cy="5133057"/>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285750" indent="-285750" algn="just">
              <a:buFont typeface="Wingdings" pitchFamily="2" charset="2"/>
              <a:buChar char="Ø"/>
            </a:pP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Il coordinamento delle attività di riforma contabile con l’istituzione di un </a:t>
            </a:r>
            <a:r>
              <a:rPr lang="it-IT" i="1"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nuovo modello di governance</a:t>
            </a:r>
            <a:r>
              <a:rPr lang="it-IT" i="1" dirty="0">
                <a:solidFill>
                  <a:schemeClr val="accent1">
                    <a:lumMod val="50000"/>
                  </a:schemeClr>
                </a:solidFill>
                <a:latin typeface="Times New Roman" panose="02020603050405020304" pitchFamily="18" charset="0"/>
                <a:ea typeface="Calibri" panose="020F0502020204030204" pitchFamily="34" charset="0"/>
                <a:cs typeface="Times New Roman" panose="02020603050405020304" pitchFamily="18" charset="0"/>
              </a:rPr>
              <a:t> e la </a:t>
            </a:r>
            <a:r>
              <a:rPr lang="it-IT" i="1" dirty="0">
                <a:solidFill>
                  <a:schemeClr val="accent1">
                    <a:lumMod val="50000"/>
                  </a:schemeClr>
                </a:solidFill>
                <a:effectLst/>
                <a:latin typeface="Times New Roman" panose="02020603050405020304" pitchFamily="18" charset="0"/>
                <a:cs typeface="Times New Roman" panose="02020603050405020304" pitchFamily="18" charset="0"/>
              </a:rPr>
              <a:t>predisposizione di linee guida generali per l’elaborazione dei manuali operativi</a:t>
            </a:r>
            <a:r>
              <a:rPr lang="it-IT" dirty="0">
                <a:solidFill>
                  <a:schemeClr val="accent1">
                    <a:lumMod val="50000"/>
                  </a:schemeClr>
                </a:solidFill>
                <a:effectLst/>
                <a:latin typeface="Times New Roman" panose="02020603050405020304" pitchFamily="18" charset="0"/>
                <a:cs typeface="Times New Roman" panose="02020603050405020304" pitchFamily="18" charset="0"/>
              </a:rPr>
              <a:t> funzionali all’applicazione degli standard;</a:t>
            </a:r>
            <a:endPar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buFont typeface="Wingdings" pitchFamily="2" charset="2"/>
              <a:buChar char="Ø"/>
            </a:pP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La riduzione delle discordanze tra i diversi sistemi contabili mediante un’azione di convergenza verso un </a:t>
            </a:r>
            <a:r>
              <a:rPr lang="it-IT" i="1"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unico insieme di standard contabili </a:t>
            </a:r>
            <a:r>
              <a:rPr lang="it-IT" dirty="0">
                <a:solidFill>
                  <a:schemeClr val="accent1">
                    <a:lumMod val="50000"/>
                  </a:schemeClr>
                </a:solidFill>
                <a:effectLst/>
                <a:latin typeface="Times New Roman" panose="02020603050405020304" pitchFamily="18" charset="0"/>
                <a:cs typeface="Times New Roman" panose="02020603050405020304" pitchFamily="18" charset="0"/>
              </a:rPr>
              <a:t>basato sul principio </a:t>
            </a:r>
            <a:r>
              <a:rPr lang="it-IT" dirty="0" err="1">
                <a:solidFill>
                  <a:schemeClr val="accent1">
                    <a:lumMod val="50000"/>
                  </a:schemeClr>
                </a:solidFill>
                <a:effectLst/>
                <a:latin typeface="Times New Roman" panose="02020603050405020304" pitchFamily="18" charset="0"/>
                <a:cs typeface="Times New Roman" panose="02020603050405020304" pitchFamily="18" charset="0"/>
              </a:rPr>
              <a:t>accrual</a:t>
            </a:r>
            <a:r>
              <a:rPr lang="it-IT" dirty="0">
                <a:solidFill>
                  <a:schemeClr val="accent1">
                    <a:lumMod val="50000"/>
                  </a:schemeClr>
                </a:solidFill>
                <a:effectLst/>
                <a:latin typeface="Times New Roman" panose="02020603050405020304" pitchFamily="18" charset="0"/>
                <a:cs typeface="Times New Roman" panose="02020603050405020304" pitchFamily="18" charset="0"/>
              </a:rPr>
              <a:t> per il settore pubblico</a:t>
            </a: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285750" lvl="0" indent="-285750" algn="just">
              <a:buFont typeface="Wingdings" pitchFamily="2" charset="2"/>
              <a:buChar char="Ø"/>
            </a:pP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L’elaborazione di un </a:t>
            </a:r>
            <a:r>
              <a:rPr lang="it-IT" i="1"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Quadro Concettuale Unico</a:t>
            </a: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 per l’intera pubblica amministrazione italiana;</a:t>
            </a:r>
          </a:p>
          <a:p>
            <a:pPr marL="285750" lvl="0" indent="-285750" algn="just">
              <a:buFont typeface="Wingdings" pitchFamily="2" charset="2"/>
              <a:buChar char="Ø"/>
            </a:pP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La definizione di un nuovo </a:t>
            </a:r>
            <a:r>
              <a:rPr lang="it-IT" i="1"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Piano dei Conti Unico</a:t>
            </a: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 per le pubbliche amministrazioni, in linea con le migliori pratiche internazionali; </a:t>
            </a:r>
          </a:p>
          <a:p>
            <a:pPr marL="285750" lvl="0" indent="-285750" algn="just">
              <a:spcAft>
                <a:spcPts val="800"/>
              </a:spcAft>
              <a:buFont typeface="Wingdings" pitchFamily="2" charset="2"/>
              <a:buChar char="Ø"/>
            </a:pP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La consapevolezza dei </a:t>
            </a:r>
            <a:r>
              <a:rPr lang="it-IT" i="1"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requisiti fondamentali in materia di informatica, risorse umane e sistemi di gestione finanziaria </a:t>
            </a:r>
            <a:r>
              <a:rPr lang="it-IT" dirty="0">
                <a:solidFill>
                  <a:schemeClr val="accent1">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necessari per implementare con successo la riforma contabile (si realizzerà un sistema gestionale specifico e omogeno).</a:t>
            </a:r>
          </a:p>
          <a:p>
            <a:pPr marL="285750" indent="-285750" algn="l">
              <a:buFont typeface="Wingdings" pitchFamily="2" charset="2"/>
              <a:buChar char="Ø"/>
            </a:pPr>
            <a:endParaRPr lang="it-IT" altLang="it-IT"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3"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1619672" y="404664"/>
            <a:ext cx="6213331" cy="43204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sz="2800" dirty="0">
                <a:solidFill>
                  <a:srgbClr val="941100"/>
                </a:solidFill>
                <a:effectLst/>
                <a:latin typeface="Times New Roman" panose="02020603050405020304" pitchFamily="18" charset="0"/>
                <a:cs typeface="Times New Roman" panose="02020603050405020304" pitchFamily="18" charset="0"/>
              </a:rPr>
              <a:t>Action Plan della Struttura in sintesi</a:t>
            </a:r>
            <a:endParaRPr lang="it-IT" sz="2800" dirty="0">
              <a:solidFill>
                <a:srgbClr val="9411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3276009"/>
      </p:ext>
    </p:extLst>
  </p:cSld>
  <p:clrMapOvr>
    <a:masterClrMapping/>
  </p:clrMapOvr>
  <p:transition>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xmlns="" id="{B541430F-7549-8D4F-9938-5C50865D9476}"/>
              </a:ext>
            </a:extLst>
          </p:cNvPr>
          <p:cNvSpPr txBox="1">
            <a:spLocks noChangeArrowheads="1"/>
          </p:cNvSpPr>
          <p:nvPr/>
        </p:nvSpPr>
        <p:spPr bwMode="auto">
          <a:xfrm>
            <a:off x="1223628" y="3068960"/>
            <a:ext cx="6696744" cy="2180729"/>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285750" indent="-285750" algn="just">
              <a:buFont typeface="Wingdings" pitchFamily="2" charset="2"/>
              <a:buChar char="Ø"/>
            </a:pPr>
            <a:r>
              <a:rPr lang="it-IT" sz="2400" b="0" i="0" dirty="0">
                <a:solidFill>
                  <a:srgbClr val="191919"/>
                </a:solidFill>
                <a:effectLst/>
                <a:latin typeface="Times New Roman" panose="02020603050405020304" pitchFamily="18" charset="0"/>
                <a:cs typeface="Times New Roman" panose="02020603050405020304" pitchFamily="18" charset="0"/>
              </a:rPr>
              <a:t>Gli standard contabili italiani (ITAS) in conformità agli IPSAS/EPSAS sono le regole principali di contabilizzazione a base </a:t>
            </a:r>
            <a:r>
              <a:rPr lang="it-IT" sz="2400" b="0" i="0" dirty="0" err="1">
                <a:solidFill>
                  <a:srgbClr val="191919"/>
                </a:solidFill>
                <a:effectLst/>
                <a:latin typeface="Times New Roman" panose="02020603050405020304" pitchFamily="18" charset="0"/>
                <a:cs typeface="Times New Roman" panose="02020603050405020304" pitchFamily="18" charset="0"/>
              </a:rPr>
              <a:t>accrual</a:t>
            </a:r>
            <a:r>
              <a:rPr lang="it-IT" sz="2400" b="0" i="0" dirty="0">
                <a:solidFill>
                  <a:srgbClr val="191919"/>
                </a:solidFill>
                <a:effectLst/>
                <a:latin typeface="Times New Roman" panose="02020603050405020304" pitchFamily="18" charset="0"/>
                <a:cs typeface="Times New Roman" panose="02020603050405020304" pitchFamily="18" charset="0"/>
              </a:rPr>
              <a:t> adottate per la Riforma 1.15 del PNRR. Gli standard contabili, insieme al Quadro Concettuale e alle Linee guida, rappresentano un corpus unico di regole per la rendicontazione e per la redazione del bilancio di esercizio delle amministrazioni pubbliche.</a:t>
            </a:r>
          </a:p>
          <a:p>
            <a:pPr marL="285750" indent="-285750" algn="just">
              <a:buFont typeface="Wingdings" pitchFamily="2" charset="2"/>
              <a:buChar char="Ø"/>
            </a:pPr>
            <a:endParaRPr lang="it-IT" altLang="it-IT" sz="2400" dirty="0">
              <a:solidFill>
                <a:srgbClr val="0070C0"/>
              </a:solidFill>
              <a:latin typeface="Times New Roman" panose="02020603050405020304" pitchFamily="18" charset="0"/>
              <a:cs typeface="Times New Roman" panose="02020603050405020304" pitchFamily="18" charset="0"/>
            </a:endParaRPr>
          </a:p>
        </p:txBody>
      </p:sp>
      <p:sp>
        <p:nvSpPr>
          <p:cNvPr id="3"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1619672" y="404664"/>
            <a:ext cx="6213331" cy="43204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sz="2800" dirty="0">
                <a:solidFill>
                  <a:srgbClr val="941100"/>
                </a:solidFill>
                <a:latin typeface="Times New Roman" panose="02020603050405020304" pitchFamily="18" charset="0"/>
                <a:cs typeface="Times New Roman" panose="02020603050405020304" pitchFamily="18" charset="0"/>
              </a:rPr>
              <a:t>Gli ITAS (Standard contabili italiani )</a:t>
            </a:r>
          </a:p>
        </p:txBody>
      </p:sp>
    </p:spTree>
    <p:extLst>
      <p:ext uri="{BB962C8B-B14F-4D97-AF65-F5344CB8AC3E}">
        <p14:creationId xmlns:p14="http://schemas.microsoft.com/office/powerpoint/2010/main" val="2827839630"/>
      </p:ext>
    </p:extLst>
  </p:cSld>
  <p:clrMapOvr>
    <a:masterClrMapping/>
  </p:clrMapOvr>
  <p:transition>
    <p:wipe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xmlns="" id="{B541430F-7549-8D4F-9938-5C50865D9476}"/>
              </a:ext>
            </a:extLst>
          </p:cNvPr>
          <p:cNvSpPr txBox="1">
            <a:spLocks noChangeArrowheads="1"/>
          </p:cNvSpPr>
          <p:nvPr/>
        </p:nvSpPr>
        <p:spPr bwMode="auto">
          <a:xfrm>
            <a:off x="662683" y="1098427"/>
            <a:ext cx="7818634" cy="5733256"/>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just">
              <a:spcBef>
                <a:spcPts val="0"/>
              </a:spcBef>
            </a:pPr>
            <a:r>
              <a:rPr lang="it-IT" altLang="it-IT" sz="1600" dirty="0">
                <a:solidFill>
                  <a:srgbClr val="191919"/>
                </a:solidFill>
                <a:latin typeface="Times New Roman" panose="02020603050405020304" pitchFamily="18" charset="0"/>
                <a:cs typeface="Times New Roman" panose="02020603050405020304" pitchFamily="18" charset="0"/>
              </a:rPr>
              <a:t>ITAS attualmente approvati:</a:t>
            </a:r>
          </a:p>
          <a:p>
            <a:pPr algn="just">
              <a:spcBef>
                <a:spcPts val="0"/>
              </a:spcBef>
            </a:pPr>
            <a:r>
              <a:rPr lang="it-IT" sz="1600" b="1" i="0" dirty="0">
                <a:solidFill>
                  <a:srgbClr val="000000"/>
                </a:solidFill>
                <a:effectLst/>
                <a:latin typeface="Times New Roman" panose="02020603050405020304" pitchFamily="18" charset="0"/>
                <a:cs typeface="Times New Roman" panose="02020603050405020304" pitchFamily="18" charset="0"/>
              </a:rPr>
              <a:t>ITAS 1 – Composizione e schemi del bilancio di esercizio</a:t>
            </a:r>
          </a:p>
          <a:p>
            <a:pPr algn="just">
              <a:spcBef>
                <a:spcPts val="0"/>
              </a:spcBef>
            </a:pPr>
            <a:r>
              <a:rPr lang="it-IT" sz="1600" b="1" i="0" dirty="0">
                <a:solidFill>
                  <a:srgbClr val="000000"/>
                </a:solidFill>
                <a:effectLst/>
                <a:latin typeface="Times New Roman" panose="02020603050405020304" pitchFamily="18" charset="0"/>
                <a:cs typeface="Times New Roman" panose="02020603050405020304" pitchFamily="18" charset="0"/>
              </a:rPr>
              <a:t>ITAS 2 - Politiche contabili, cambiamenti di stime contabili, correzione di errori e fatti intervenuti dopo la chiusura dell’esercizio</a:t>
            </a:r>
          </a:p>
          <a:p>
            <a:pPr algn="just">
              <a:spcBef>
                <a:spcPts val="0"/>
              </a:spcBef>
            </a:pPr>
            <a:r>
              <a:rPr lang="it-IT" sz="1600" b="1" i="0" dirty="0">
                <a:solidFill>
                  <a:srgbClr val="000000"/>
                </a:solidFill>
                <a:effectLst/>
                <a:latin typeface="Times New Roman" panose="02020603050405020304" pitchFamily="18" charset="0"/>
                <a:cs typeface="Times New Roman" panose="02020603050405020304" pitchFamily="18" charset="0"/>
              </a:rPr>
              <a:t>ITAS 3 – Operazioni, attività e passività in valuta estera</a:t>
            </a:r>
          </a:p>
          <a:p>
            <a:pPr algn="l">
              <a:spcBef>
                <a:spcPts val="0"/>
              </a:spcBef>
            </a:pPr>
            <a:r>
              <a:rPr lang="it-IT" sz="1600" b="0" i="0" dirty="0">
                <a:solidFill>
                  <a:srgbClr val="000000"/>
                </a:solidFill>
                <a:effectLst/>
                <a:latin typeface="Times New Roman" panose="02020603050405020304" pitchFamily="18" charset="0"/>
                <a:cs typeface="Times New Roman" panose="02020603050405020304" pitchFamily="18" charset="0"/>
              </a:rPr>
              <a:t>L’ITAS 3 è stato sottoposto a consultazione pubblica dal 2 febbraio 	al 5 marzo 2024.</a:t>
            </a:r>
          </a:p>
          <a:p>
            <a:pPr algn="just">
              <a:spcBef>
                <a:spcPts val="0"/>
              </a:spcBef>
            </a:pPr>
            <a:r>
              <a:rPr lang="it-IT" sz="1600" b="1" i="0" dirty="0">
                <a:solidFill>
                  <a:srgbClr val="000000"/>
                </a:solidFill>
                <a:effectLst/>
                <a:latin typeface="Times New Roman" panose="02020603050405020304" pitchFamily="18" charset="0"/>
                <a:cs typeface="Times New Roman" panose="02020603050405020304" pitchFamily="18" charset="0"/>
              </a:rPr>
              <a:t>ITAS 4 – </a:t>
            </a:r>
            <a:r>
              <a:rPr lang="it-IT" sz="1600" b="1" dirty="0">
                <a:solidFill>
                  <a:srgbClr val="000000"/>
                </a:solidFill>
                <a:latin typeface="Times New Roman" panose="02020603050405020304" pitchFamily="18" charset="0"/>
                <a:cs typeface="Times New Roman" panose="02020603050405020304" pitchFamily="18" charset="0"/>
              </a:rPr>
              <a:t>Immobilizzazioni</a:t>
            </a:r>
            <a:r>
              <a:rPr lang="it-IT" sz="1600" b="1" i="0" dirty="0">
                <a:solidFill>
                  <a:srgbClr val="000000"/>
                </a:solidFill>
                <a:effectLst/>
                <a:latin typeface="Times New Roman" panose="02020603050405020304" pitchFamily="18" charset="0"/>
                <a:cs typeface="Times New Roman" panose="02020603050405020304" pitchFamily="18" charset="0"/>
              </a:rPr>
              <a:t> materiali</a:t>
            </a:r>
          </a:p>
          <a:p>
            <a:pPr algn="just">
              <a:spcBef>
                <a:spcPts val="0"/>
              </a:spcBef>
            </a:pPr>
            <a:r>
              <a:rPr lang="it-IT" sz="1600" b="1" i="0" dirty="0">
                <a:solidFill>
                  <a:srgbClr val="000000"/>
                </a:solidFill>
                <a:effectLst/>
                <a:latin typeface="Times New Roman" panose="02020603050405020304" pitchFamily="18" charset="0"/>
                <a:cs typeface="Times New Roman" panose="02020603050405020304" pitchFamily="18" charset="0"/>
              </a:rPr>
              <a:t>ITAS 5 – Immobilizzazioni immateriali</a:t>
            </a:r>
          </a:p>
          <a:p>
            <a:pPr algn="just">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6 – Accordi per servizi in concessione</a:t>
            </a:r>
            <a:endParaRPr lang="it-IT" sz="1600" b="1" i="0" dirty="0">
              <a:solidFill>
                <a:srgbClr val="000000"/>
              </a:solidFill>
              <a:effectLst/>
              <a:latin typeface="Times New Roman" panose="02020603050405020304" pitchFamily="18" charset="0"/>
              <a:cs typeface="Times New Roman" panose="02020603050405020304" pitchFamily="18" charset="0"/>
            </a:endParaRPr>
          </a:p>
          <a:p>
            <a:pPr algn="l">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7 – Locazioni</a:t>
            </a:r>
          </a:p>
          <a:p>
            <a:pPr algn="l">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8 – Riduzione di valore delle attività</a:t>
            </a:r>
          </a:p>
          <a:p>
            <a:pPr algn="l">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9 – Ricavi e proventi</a:t>
            </a:r>
          </a:p>
          <a:p>
            <a:pPr algn="l">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11 – Strumenti finanziari</a:t>
            </a:r>
          </a:p>
          <a:p>
            <a:pPr algn="l">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12 – Bilancio consolidato</a:t>
            </a:r>
          </a:p>
          <a:p>
            <a:pPr algn="l">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14 – Partecipazioni in organismi controllati e collegati e accordi a controllo congiunto</a:t>
            </a:r>
          </a:p>
          <a:p>
            <a:pPr algn="l">
              <a:spcBef>
                <a:spcPts val="0"/>
              </a:spcBef>
            </a:pPr>
            <a:r>
              <a:rPr lang="it-IT" sz="1600" b="1" dirty="0">
                <a:solidFill>
                  <a:srgbClr val="000000"/>
                </a:solidFill>
                <a:latin typeface="Times New Roman" panose="02020603050405020304" pitchFamily="18" charset="0"/>
                <a:cs typeface="Times New Roman" panose="02020603050405020304" pitchFamily="18" charset="0"/>
              </a:rPr>
              <a:t>ITAS 18 – Costi e oneri</a:t>
            </a:r>
          </a:p>
          <a:p>
            <a:pPr algn="l">
              <a:spcBef>
                <a:spcPts val="0"/>
              </a:spcBef>
            </a:pPr>
            <a:r>
              <a:rPr lang="it-IT" sz="1600" b="0" i="0" dirty="0">
                <a:solidFill>
                  <a:srgbClr val="191919"/>
                </a:solidFill>
                <a:effectLst/>
                <a:latin typeface="Times New Roman" panose="02020603050405020304" pitchFamily="18" charset="0"/>
                <a:cs typeface="Times New Roman" panose="02020603050405020304" pitchFamily="18" charset="0"/>
              </a:rPr>
              <a:t>Con l’approvazione degli ultimi ITAS si completa il set di standard contabili, basati sul principio </a:t>
            </a:r>
            <a:r>
              <a:rPr lang="it-IT" sz="1600" b="0" i="0" dirty="0" err="1">
                <a:solidFill>
                  <a:srgbClr val="191919"/>
                </a:solidFill>
                <a:effectLst/>
                <a:latin typeface="Times New Roman" panose="02020603050405020304" pitchFamily="18" charset="0"/>
                <a:cs typeface="Times New Roman" panose="02020603050405020304" pitchFamily="18" charset="0"/>
              </a:rPr>
              <a:t>accrual</a:t>
            </a:r>
            <a:r>
              <a:rPr lang="it-IT" sz="1600" b="0" i="0" dirty="0">
                <a:solidFill>
                  <a:srgbClr val="191919"/>
                </a:solidFill>
                <a:effectLst/>
                <a:latin typeface="Times New Roman" panose="02020603050405020304" pitchFamily="18" charset="0"/>
                <a:cs typeface="Times New Roman" panose="02020603050405020304" pitchFamily="18" charset="0"/>
              </a:rPr>
              <a:t> (ispirati agli IPSAS/EPSAS), previsto nel milestone M1C1-108 della Riforma 1.15.</a:t>
            </a:r>
          </a:p>
          <a:p>
            <a:pPr marL="285750" indent="-285750" algn="just">
              <a:spcBef>
                <a:spcPts val="0"/>
              </a:spcBef>
              <a:buFont typeface="Wingdings" pitchFamily="2" charset="2"/>
              <a:buChar char="Ø"/>
            </a:pPr>
            <a:endParaRPr lang="it-IT" sz="1600" b="1" i="0" dirty="0">
              <a:solidFill>
                <a:srgbClr val="000000"/>
              </a:solidFill>
              <a:effectLst/>
              <a:latin typeface="Times New Roman" panose="02020603050405020304" pitchFamily="18" charset="0"/>
              <a:cs typeface="Times New Roman" panose="02020603050405020304" pitchFamily="18" charset="0"/>
            </a:endParaRPr>
          </a:p>
          <a:p>
            <a:pPr marL="285750" indent="-285750" algn="just">
              <a:spcBef>
                <a:spcPts val="0"/>
              </a:spcBef>
              <a:buFont typeface="Wingdings" pitchFamily="2" charset="2"/>
              <a:buChar char="Ø"/>
            </a:pPr>
            <a:endParaRPr lang="it-IT" sz="1600" b="1" i="0" dirty="0">
              <a:solidFill>
                <a:srgbClr val="000000"/>
              </a:solidFill>
              <a:effectLst/>
              <a:latin typeface="Times New Roman" panose="02020603050405020304" pitchFamily="18" charset="0"/>
              <a:cs typeface="Times New Roman" panose="02020603050405020304" pitchFamily="18" charset="0"/>
            </a:endParaRPr>
          </a:p>
          <a:p>
            <a:pPr marL="285750" indent="-285750" algn="just">
              <a:buFont typeface="Wingdings" pitchFamily="2" charset="2"/>
              <a:buChar char="Ø"/>
            </a:pPr>
            <a:endParaRPr lang="it-IT" altLang="it-IT" sz="1600" dirty="0">
              <a:solidFill>
                <a:srgbClr val="0070C0"/>
              </a:solidFill>
              <a:latin typeface="Times New Roman" panose="02020603050405020304" pitchFamily="18" charset="0"/>
              <a:cs typeface="Times New Roman" panose="02020603050405020304" pitchFamily="18" charset="0"/>
            </a:endParaRPr>
          </a:p>
        </p:txBody>
      </p:sp>
      <p:sp>
        <p:nvSpPr>
          <p:cNvPr id="3"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1619672" y="404664"/>
            <a:ext cx="6213331" cy="43204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sz="2800" dirty="0">
                <a:solidFill>
                  <a:srgbClr val="941100"/>
                </a:solidFill>
                <a:latin typeface="Times New Roman" panose="02020603050405020304" pitchFamily="18" charset="0"/>
                <a:cs typeface="Times New Roman" panose="02020603050405020304" pitchFamily="18" charset="0"/>
              </a:rPr>
              <a:t>Il set degli ITAS</a:t>
            </a:r>
          </a:p>
        </p:txBody>
      </p:sp>
    </p:spTree>
    <p:extLst>
      <p:ext uri="{BB962C8B-B14F-4D97-AF65-F5344CB8AC3E}">
        <p14:creationId xmlns:p14="http://schemas.microsoft.com/office/powerpoint/2010/main" val="365592325"/>
      </p:ext>
    </p:extLst>
  </p:cSld>
  <p:clrMapOvr>
    <a:masterClrMapping/>
  </p:clrMapOvr>
  <p:transition>
    <p:wipe dir="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1259632" y="404664"/>
            <a:ext cx="6213331" cy="43204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sz="2800" dirty="0">
                <a:solidFill>
                  <a:srgbClr val="941100"/>
                </a:solidFill>
                <a:latin typeface="Times New Roman" panose="02020603050405020304" pitchFamily="18" charset="0"/>
                <a:cs typeface="Times New Roman" panose="02020603050405020304" pitchFamily="18" charset="0"/>
              </a:rPr>
              <a:t> </a:t>
            </a:r>
            <a:r>
              <a:rPr lang="it-IT" sz="2800" dirty="0">
                <a:solidFill>
                  <a:srgbClr val="941100"/>
                </a:solidFill>
                <a:effectLst/>
                <a:latin typeface="Times New Roman" panose="02020603050405020304" pitchFamily="18" charset="0"/>
                <a:cs typeface="Times New Roman" panose="02020603050405020304" pitchFamily="18" charset="0"/>
              </a:rPr>
              <a:t>Le amministrazioni coinvolte</a:t>
            </a:r>
            <a:endParaRPr lang="it-IT" sz="2800" dirty="0">
              <a:solidFill>
                <a:srgbClr val="941100"/>
              </a:solidFill>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xmlns="" id="{899DB0E8-BDE6-121E-1BAE-D1651C051B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840" y="980728"/>
            <a:ext cx="7052320" cy="5099941"/>
          </a:xfrm>
          <a:prstGeom prst="rect">
            <a:avLst/>
          </a:prstGeom>
        </p:spPr>
      </p:pic>
      <p:sp>
        <p:nvSpPr>
          <p:cNvPr id="7" name="CasellaDiTesto 6">
            <a:extLst>
              <a:ext uri="{FF2B5EF4-FFF2-40B4-BE49-F238E27FC236}">
                <a16:creationId xmlns:a16="http://schemas.microsoft.com/office/drawing/2014/main" xmlns="" id="{2E55D768-982C-B961-6BF4-816CC0E3EADB}"/>
              </a:ext>
            </a:extLst>
          </p:cNvPr>
          <p:cNvSpPr txBox="1"/>
          <p:nvPr/>
        </p:nvSpPr>
        <p:spPr>
          <a:xfrm>
            <a:off x="1511660" y="6381328"/>
            <a:ext cx="6120680" cy="338554"/>
          </a:xfrm>
          <a:prstGeom prst="rect">
            <a:avLst/>
          </a:prstGeom>
          <a:noFill/>
        </p:spPr>
        <p:txBody>
          <a:bodyPr wrap="square" rtlCol="0">
            <a:spAutoFit/>
          </a:bodyPr>
          <a:lstStyle/>
          <a:p>
            <a:r>
              <a:rPr lang="it-IT" sz="1600" i="1" dirty="0" err="1">
                <a:latin typeface="Times New Roman" panose="02020603050405020304" pitchFamily="18" charset="0"/>
                <a:cs typeface="Times New Roman" panose="02020603050405020304" pitchFamily="18" charset="0"/>
              </a:rPr>
              <a:t>Biekar</a:t>
            </a:r>
            <a:r>
              <a:rPr lang="it-IT" sz="1600" i="1" dirty="0">
                <a:latin typeface="Times New Roman" panose="02020603050405020304" pitchFamily="18" charset="0"/>
                <a:cs typeface="Times New Roman" panose="02020603050405020304" pitchFamily="18" charset="0"/>
              </a:rPr>
              <a:t> A., 2024, Webinar La riforma contabile </a:t>
            </a:r>
            <a:r>
              <a:rPr lang="it-IT" sz="1600" i="1" dirty="0" err="1">
                <a:latin typeface="Times New Roman" panose="02020603050405020304" pitchFamily="18" charset="0"/>
                <a:cs typeface="Times New Roman" panose="02020603050405020304" pitchFamily="18" charset="0"/>
              </a:rPr>
              <a:t>accrual</a:t>
            </a:r>
            <a:r>
              <a:rPr lang="it-IT" sz="1600" i="1" dirty="0">
                <a:latin typeface="Times New Roman" panose="02020603050405020304" pitchFamily="18" charset="0"/>
                <a:cs typeface="Times New Roman" panose="02020603050405020304" pitchFamily="18" charset="0"/>
              </a:rPr>
              <a:t> negli enti locali</a:t>
            </a:r>
          </a:p>
        </p:txBody>
      </p:sp>
    </p:spTree>
    <p:extLst>
      <p:ext uri="{BB962C8B-B14F-4D97-AF65-F5344CB8AC3E}">
        <p14:creationId xmlns:p14="http://schemas.microsoft.com/office/powerpoint/2010/main" val="1667402358"/>
      </p:ext>
    </p:extLst>
  </p:cSld>
  <p:clrMapOvr>
    <a:masterClrMapping/>
  </p:clrMapOvr>
  <p:transition>
    <p:wipe dir="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1259632" y="404664"/>
            <a:ext cx="6213331" cy="43204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sz="2800" dirty="0">
                <a:solidFill>
                  <a:srgbClr val="941100"/>
                </a:solidFill>
                <a:effectLst/>
                <a:latin typeface="Times New Roman" panose="02020603050405020304" pitchFamily="18" charset="0"/>
                <a:cs typeface="Times New Roman" panose="02020603050405020304" pitchFamily="18" charset="0"/>
              </a:rPr>
              <a:t>Le amministrazioni coinvolte</a:t>
            </a:r>
            <a:endParaRPr lang="it-IT" sz="2800" dirty="0">
              <a:solidFill>
                <a:srgbClr val="941100"/>
              </a:solidFill>
              <a:latin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xmlns="" id="{2E55D768-982C-B961-6BF4-816CC0E3EADB}"/>
              </a:ext>
            </a:extLst>
          </p:cNvPr>
          <p:cNvSpPr txBox="1"/>
          <p:nvPr/>
        </p:nvSpPr>
        <p:spPr>
          <a:xfrm>
            <a:off x="1511660" y="6381328"/>
            <a:ext cx="6120680" cy="338554"/>
          </a:xfrm>
          <a:prstGeom prst="rect">
            <a:avLst/>
          </a:prstGeom>
          <a:noFill/>
        </p:spPr>
        <p:txBody>
          <a:bodyPr wrap="square" rtlCol="0">
            <a:spAutoFit/>
          </a:bodyPr>
          <a:lstStyle/>
          <a:p>
            <a:r>
              <a:rPr lang="it-IT" sz="1600" i="1" dirty="0" err="1">
                <a:latin typeface="Times New Roman" panose="02020603050405020304" pitchFamily="18" charset="0"/>
                <a:cs typeface="Times New Roman" panose="02020603050405020304" pitchFamily="18" charset="0"/>
              </a:rPr>
              <a:t>Biekar</a:t>
            </a:r>
            <a:r>
              <a:rPr lang="it-IT" sz="1600" i="1" dirty="0">
                <a:latin typeface="Times New Roman" panose="02020603050405020304" pitchFamily="18" charset="0"/>
                <a:cs typeface="Times New Roman" panose="02020603050405020304" pitchFamily="18" charset="0"/>
              </a:rPr>
              <a:t> A., 2024, Webinar La riforma contabile </a:t>
            </a:r>
            <a:r>
              <a:rPr lang="it-IT" sz="1600" i="1" dirty="0" err="1">
                <a:latin typeface="Times New Roman" panose="02020603050405020304" pitchFamily="18" charset="0"/>
                <a:cs typeface="Times New Roman" panose="02020603050405020304" pitchFamily="18" charset="0"/>
              </a:rPr>
              <a:t>accrual</a:t>
            </a:r>
            <a:r>
              <a:rPr lang="it-IT" sz="1600" i="1" dirty="0">
                <a:latin typeface="Times New Roman" panose="02020603050405020304" pitchFamily="18" charset="0"/>
                <a:cs typeface="Times New Roman" panose="02020603050405020304" pitchFamily="18" charset="0"/>
              </a:rPr>
              <a:t> negli enti locali</a:t>
            </a:r>
          </a:p>
        </p:txBody>
      </p:sp>
      <p:pic>
        <p:nvPicPr>
          <p:cNvPr id="4" name="Immagine 3">
            <a:extLst>
              <a:ext uri="{FF2B5EF4-FFF2-40B4-BE49-F238E27FC236}">
                <a16:creationId xmlns:a16="http://schemas.microsoft.com/office/drawing/2014/main" xmlns="" id="{AE59F40C-6265-EF30-7AE0-ABF01E5CFC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6564" y="1104853"/>
            <a:ext cx="6830872" cy="5008334"/>
          </a:xfrm>
          <a:prstGeom prst="rect">
            <a:avLst/>
          </a:prstGeom>
        </p:spPr>
      </p:pic>
    </p:spTree>
    <p:extLst>
      <p:ext uri="{BB962C8B-B14F-4D97-AF65-F5344CB8AC3E}">
        <p14:creationId xmlns:p14="http://schemas.microsoft.com/office/powerpoint/2010/main" val="2694821875"/>
      </p:ext>
    </p:extLst>
  </p:cSld>
  <p:clrMapOvr>
    <a:masterClrMapping/>
  </p:clrMapOvr>
  <p:transition>
    <p:wipe dir="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1419009" y="388354"/>
            <a:ext cx="6213331" cy="43204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sz="2800" dirty="0">
                <a:solidFill>
                  <a:srgbClr val="941100"/>
                </a:solidFill>
                <a:effectLst/>
                <a:latin typeface="Times New Roman" panose="02020603050405020304" pitchFamily="18" charset="0"/>
                <a:cs typeface="Times New Roman" panose="02020603050405020304" pitchFamily="18" charset="0"/>
              </a:rPr>
              <a:t>Le amministrazioni escluse</a:t>
            </a:r>
            <a:endParaRPr lang="it-IT" sz="2800" dirty="0">
              <a:solidFill>
                <a:srgbClr val="941100"/>
              </a:solidFill>
              <a:latin typeface="Times New Roman" panose="02020603050405020304" pitchFamily="18" charset="0"/>
              <a:cs typeface="Times New Roman" panose="02020603050405020304" pitchFamily="18" charset="0"/>
            </a:endParaRPr>
          </a:p>
        </p:txBody>
      </p:sp>
      <p:sp>
        <p:nvSpPr>
          <p:cNvPr id="7" name="CasellaDiTesto 6">
            <a:extLst>
              <a:ext uri="{FF2B5EF4-FFF2-40B4-BE49-F238E27FC236}">
                <a16:creationId xmlns:a16="http://schemas.microsoft.com/office/drawing/2014/main" xmlns="" id="{2E55D768-982C-B961-6BF4-816CC0E3EADB}"/>
              </a:ext>
            </a:extLst>
          </p:cNvPr>
          <p:cNvSpPr txBox="1"/>
          <p:nvPr/>
        </p:nvSpPr>
        <p:spPr>
          <a:xfrm>
            <a:off x="1511660" y="6381328"/>
            <a:ext cx="6120680" cy="338554"/>
          </a:xfrm>
          <a:prstGeom prst="rect">
            <a:avLst/>
          </a:prstGeom>
          <a:noFill/>
        </p:spPr>
        <p:txBody>
          <a:bodyPr wrap="square" rtlCol="0">
            <a:spAutoFit/>
          </a:bodyPr>
          <a:lstStyle/>
          <a:p>
            <a:r>
              <a:rPr lang="it-IT" sz="1600" i="1" dirty="0" err="1">
                <a:latin typeface="Times New Roman" panose="02020603050405020304" pitchFamily="18" charset="0"/>
                <a:cs typeface="Times New Roman" panose="02020603050405020304" pitchFamily="18" charset="0"/>
              </a:rPr>
              <a:t>Biekar</a:t>
            </a:r>
            <a:r>
              <a:rPr lang="it-IT" sz="1600" i="1" dirty="0">
                <a:latin typeface="Times New Roman" panose="02020603050405020304" pitchFamily="18" charset="0"/>
                <a:cs typeface="Times New Roman" panose="02020603050405020304" pitchFamily="18" charset="0"/>
              </a:rPr>
              <a:t> A., 2024, Webinar La riforma contabile </a:t>
            </a:r>
            <a:r>
              <a:rPr lang="it-IT" sz="1600" i="1" dirty="0" err="1">
                <a:latin typeface="Times New Roman" panose="02020603050405020304" pitchFamily="18" charset="0"/>
                <a:cs typeface="Times New Roman" panose="02020603050405020304" pitchFamily="18" charset="0"/>
              </a:rPr>
              <a:t>accrual</a:t>
            </a:r>
            <a:r>
              <a:rPr lang="it-IT" sz="1600" i="1" dirty="0">
                <a:latin typeface="Times New Roman" panose="02020603050405020304" pitchFamily="18" charset="0"/>
                <a:cs typeface="Times New Roman" panose="02020603050405020304" pitchFamily="18" charset="0"/>
              </a:rPr>
              <a:t> negli enti locali</a:t>
            </a:r>
          </a:p>
        </p:txBody>
      </p:sp>
      <p:pic>
        <p:nvPicPr>
          <p:cNvPr id="5" name="Immagine 4">
            <a:extLst>
              <a:ext uri="{FF2B5EF4-FFF2-40B4-BE49-F238E27FC236}">
                <a16:creationId xmlns:a16="http://schemas.microsoft.com/office/drawing/2014/main" xmlns="" id="{E262DD14-FF59-0F88-DF76-83F42D9779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268760"/>
            <a:ext cx="7215119" cy="4717577"/>
          </a:xfrm>
          <a:prstGeom prst="rect">
            <a:avLst/>
          </a:prstGeom>
        </p:spPr>
      </p:pic>
    </p:spTree>
    <p:extLst>
      <p:ext uri="{BB962C8B-B14F-4D97-AF65-F5344CB8AC3E}">
        <p14:creationId xmlns:p14="http://schemas.microsoft.com/office/powerpoint/2010/main" val="363576650"/>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6306" name="Rectangle 2">
            <a:extLst>
              <a:ext uri="{FF2B5EF4-FFF2-40B4-BE49-F238E27FC236}">
                <a16:creationId xmlns:a16="http://schemas.microsoft.com/office/drawing/2014/main" xmlns="" id="{D0810EFB-1AD1-7B41-9766-586D2940C53D}"/>
              </a:ext>
            </a:extLst>
          </p:cNvPr>
          <p:cNvSpPr>
            <a:spLocks noGrp="1" noChangeArrowheads="1"/>
          </p:cNvSpPr>
          <p:nvPr>
            <p:ph type="title"/>
          </p:nvPr>
        </p:nvSpPr>
        <p:spPr>
          <a:xfrm>
            <a:off x="363538" y="1224204"/>
            <a:ext cx="8780462" cy="1052668"/>
          </a:xfrm>
        </p:spPr>
        <p:txBody>
          <a:bodyPr/>
          <a:lstStyle/>
          <a:p>
            <a:pPr eaLnBrk="1" hangingPunct="1">
              <a:defRPr/>
            </a:pPr>
            <a:r>
              <a:rPr lang="it-IT" sz="2800" u="sng" dirty="0">
                <a:solidFill>
                  <a:schemeClr val="tx1"/>
                </a:solidFill>
                <a:latin typeface="Times New Roman" panose="02020603050405020304" pitchFamily="18" charset="0"/>
                <a:ea typeface="ＭＳ Ｐゴシック" charset="0"/>
                <a:cs typeface="Times New Roman" panose="02020603050405020304" pitchFamily="18" charset="0"/>
              </a:rPr>
              <a:t>Tipi di bilancio</a:t>
            </a:r>
            <a:br>
              <a:rPr lang="it-IT" sz="2800" u="sng" dirty="0">
                <a:solidFill>
                  <a:schemeClr val="tx1"/>
                </a:solidFill>
                <a:latin typeface="Times New Roman" panose="02020603050405020304" pitchFamily="18" charset="0"/>
                <a:ea typeface="ＭＳ Ｐゴシック" charset="0"/>
                <a:cs typeface="Times New Roman" panose="02020603050405020304" pitchFamily="18" charset="0"/>
              </a:rPr>
            </a:br>
            <a:r>
              <a:rPr lang="it-IT" sz="2800" b="1" dirty="0">
                <a:solidFill>
                  <a:schemeClr val="tx1"/>
                </a:solidFill>
                <a:latin typeface="Times New Roman" panose="02020603050405020304" pitchFamily="18" charset="0"/>
                <a:ea typeface="ＭＳ Ｐゴシック" charset="0"/>
                <a:cs typeface="Times New Roman" panose="02020603050405020304" pitchFamily="18" charset="0"/>
              </a:rPr>
              <a:t>In relazione allo scopo</a:t>
            </a:r>
            <a:r>
              <a:rPr lang="it-IT" sz="2800" dirty="0">
                <a:solidFill>
                  <a:schemeClr val="tx1"/>
                </a:solidFill>
                <a:latin typeface="Times New Roman" panose="02020603050405020304" pitchFamily="18" charset="0"/>
                <a:ea typeface="ＭＳ Ｐゴシック" charset="0"/>
                <a:cs typeface="Times New Roman" panose="02020603050405020304" pitchFamily="18" charset="0"/>
              </a:rPr>
              <a:t>:</a:t>
            </a:r>
          </a:p>
        </p:txBody>
      </p:sp>
      <p:sp>
        <p:nvSpPr>
          <p:cNvPr id="226307" name="Rectangle 3">
            <a:extLst>
              <a:ext uri="{FF2B5EF4-FFF2-40B4-BE49-F238E27FC236}">
                <a16:creationId xmlns:a16="http://schemas.microsoft.com/office/drawing/2014/main" xmlns="" id="{94081061-F2FB-B84F-B9A0-DCE04D2E72AB}"/>
              </a:ext>
            </a:extLst>
          </p:cNvPr>
          <p:cNvSpPr>
            <a:spLocks noGrp="1" noChangeArrowheads="1"/>
          </p:cNvSpPr>
          <p:nvPr>
            <p:ph idx="1"/>
          </p:nvPr>
        </p:nvSpPr>
        <p:spPr>
          <a:xfrm>
            <a:off x="179512" y="2276872"/>
            <a:ext cx="8534400" cy="4267200"/>
          </a:xfrm>
        </p:spPr>
        <p:txBody>
          <a:bodyPr/>
          <a:lstStyle/>
          <a:p>
            <a:pPr algn="just" eaLnBrk="1" hangingPunct="1">
              <a:lnSpc>
                <a:spcPct val="80000"/>
              </a:lnSpc>
              <a:buFontTx/>
              <a:buChar char="-"/>
            </a:pPr>
            <a:r>
              <a:rPr lang="it-IT" altLang="it-IT" sz="2800" dirty="0">
                <a:solidFill>
                  <a:schemeClr val="tx1"/>
                </a:solidFill>
                <a:effectLst/>
                <a:latin typeface="Times New Roman" panose="02020603050405020304" pitchFamily="18" charset="0"/>
                <a:cs typeface="Times New Roman" panose="02020603050405020304" pitchFamily="18" charset="0"/>
              </a:rPr>
              <a:t>Bilancio che esprime la parte economica (CE)</a:t>
            </a:r>
          </a:p>
          <a:p>
            <a:pPr algn="just" eaLnBrk="1" hangingPunct="1">
              <a:lnSpc>
                <a:spcPct val="80000"/>
              </a:lnSpc>
              <a:buFontTx/>
              <a:buChar char="-"/>
            </a:pPr>
            <a:r>
              <a:rPr lang="it-IT" altLang="it-IT" sz="2800" dirty="0">
                <a:solidFill>
                  <a:schemeClr val="tx1"/>
                </a:solidFill>
                <a:effectLst/>
                <a:latin typeface="Times New Roman" panose="02020603050405020304" pitchFamily="18" charset="0"/>
                <a:cs typeface="Times New Roman" panose="02020603050405020304" pitchFamily="18" charset="0"/>
              </a:rPr>
              <a:t>Bilancio che esprime la parte finanziaria (RF-CB)</a:t>
            </a:r>
          </a:p>
          <a:p>
            <a:pPr algn="just" eaLnBrk="1" hangingPunct="1">
              <a:lnSpc>
                <a:spcPct val="80000"/>
              </a:lnSpc>
              <a:buFontTx/>
              <a:buChar char="-"/>
            </a:pPr>
            <a:r>
              <a:rPr lang="it-IT" altLang="it-IT" sz="2800" dirty="0">
                <a:solidFill>
                  <a:schemeClr val="tx1"/>
                </a:solidFill>
                <a:effectLst/>
                <a:latin typeface="Times New Roman" panose="02020603050405020304" pitchFamily="18" charset="0"/>
                <a:cs typeface="Times New Roman" panose="02020603050405020304" pitchFamily="18" charset="0"/>
              </a:rPr>
              <a:t>Bilancio che esprime la parte patrimoniale (SP)</a:t>
            </a:r>
          </a:p>
          <a:p>
            <a:pPr algn="just" eaLnBrk="1" hangingPunct="1">
              <a:lnSpc>
                <a:spcPct val="80000"/>
              </a:lnSpc>
              <a:buFontTx/>
              <a:buNone/>
            </a:pPr>
            <a:r>
              <a:rPr lang="it-IT" altLang="it-IT" sz="2800" b="1" dirty="0">
                <a:solidFill>
                  <a:schemeClr val="tx1"/>
                </a:solidFill>
                <a:effectLst/>
                <a:latin typeface="Times New Roman" panose="02020603050405020304" pitchFamily="18" charset="0"/>
                <a:cs typeface="Times New Roman" panose="02020603050405020304" pitchFamily="18" charset="0"/>
              </a:rPr>
              <a:t>  In relazione al tempo</a:t>
            </a:r>
            <a:r>
              <a:rPr lang="it-IT" altLang="it-IT" sz="2800" dirty="0">
                <a:solidFill>
                  <a:schemeClr val="tx1"/>
                </a:solidFill>
                <a:effectLst/>
                <a:latin typeface="Times New Roman" panose="02020603050405020304" pitchFamily="18" charset="0"/>
                <a:cs typeface="Times New Roman" panose="02020603050405020304" pitchFamily="18" charset="0"/>
              </a:rPr>
              <a:t>:</a:t>
            </a:r>
          </a:p>
          <a:p>
            <a:pPr algn="just" eaLnBrk="1" hangingPunct="1">
              <a:lnSpc>
                <a:spcPct val="80000"/>
              </a:lnSpc>
              <a:buFontTx/>
              <a:buChar char="-"/>
            </a:pPr>
            <a:r>
              <a:rPr lang="it-IT" altLang="it-IT" sz="2800" dirty="0">
                <a:solidFill>
                  <a:schemeClr val="tx1"/>
                </a:solidFill>
                <a:effectLst/>
                <a:latin typeface="Times New Roman" panose="02020603050405020304" pitchFamily="18" charset="0"/>
                <a:cs typeface="Times New Roman" panose="02020603050405020304" pitchFamily="18" charset="0"/>
              </a:rPr>
              <a:t>Bilancio preventivo </a:t>
            </a:r>
          </a:p>
          <a:p>
            <a:pPr algn="just" eaLnBrk="1" hangingPunct="1">
              <a:lnSpc>
                <a:spcPct val="80000"/>
              </a:lnSpc>
              <a:buFontTx/>
              <a:buNone/>
            </a:pPr>
            <a:r>
              <a:rPr lang="it-IT" altLang="it-IT" sz="2800" dirty="0">
                <a:solidFill>
                  <a:schemeClr val="tx1"/>
                </a:solidFill>
                <a:effectLst/>
                <a:latin typeface="Times New Roman" panose="02020603050405020304" pitchFamily="18" charset="0"/>
                <a:cs typeface="Times New Roman" panose="02020603050405020304" pitchFamily="18" charset="0"/>
              </a:rPr>
              <a:t>	1. per cassa (pagamenti e riscossioni)</a:t>
            </a:r>
          </a:p>
          <a:p>
            <a:pPr algn="just" eaLnBrk="1" hangingPunct="1">
              <a:lnSpc>
                <a:spcPct val="80000"/>
              </a:lnSpc>
              <a:buFontTx/>
              <a:buNone/>
            </a:pPr>
            <a:r>
              <a:rPr lang="it-IT" altLang="it-IT" sz="2800" dirty="0">
                <a:solidFill>
                  <a:schemeClr val="tx1"/>
                </a:solidFill>
                <a:effectLst/>
                <a:latin typeface="Times New Roman" panose="02020603050405020304" pitchFamily="18" charset="0"/>
                <a:cs typeface="Times New Roman" panose="02020603050405020304" pitchFamily="18" charset="0"/>
              </a:rPr>
              <a:t>	2. per competenza (crediti/debiti)</a:t>
            </a:r>
          </a:p>
          <a:p>
            <a:pPr algn="just" eaLnBrk="1" hangingPunct="1">
              <a:lnSpc>
                <a:spcPct val="80000"/>
              </a:lnSpc>
              <a:buFontTx/>
              <a:buChar char="-"/>
            </a:pPr>
            <a:r>
              <a:rPr lang="it-IT" altLang="it-IT" sz="2800" dirty="0">
                <a:solidFill>
                  <a:schemeClr val="tx1"/>
                </a:solidFill>
                <a:effectLst/>
                <a:latin typeface="Times New Roman" panose="02020603050405020304" pitchFamily="18" charset="0"/>
                <a:cs typeface="Times New Roman" panose="02020603050405020304" pitchFamily="18" charset="0"/>
              </a:rPr>
              <a:t>Bilancio consuntivo (rendiconto/bilancio di esercizio)</a:t>
            </a:r>
          </a:p>
          <a:p>
            <a:pPr marL="36512" indent="0" algn="just" eaLnBrk="1" hangingPunct="1">
              <a:lnSpc>
                <a:spcPct val="80000"/>
              </a:lnSpc>
              <a:buNone/>
            </a:pPr>
            <a:endParaRPr lang="it-IT" altLang="it-IT" sz="2800" dirty="0">
              <a:solidFill>
                <a:schemeClr val="tx1"/>
              </a:solidFill>
              <a:effectLst/>
              <a:latin typeface="Times New Roman" panose="02020603050405020304" pitchFamily="18" charset="0"/>
              <a:cs typeface="Times New Roman" panose="02020603050405020304" pitchFamily="18" charset="0"/>
            </a:endParaRPr>
          </a:p>
          <a:p>
            <a:pPr algn="just" eaLnBrk="1" hangingPunct="1">
              <a:lnSpc>
                <a:spcPct val="80000"/>
              </a:lnSpc>
              <a:buFontTx/>
              <a:buNone/>
            </a:pPr>
            <a:endParaRPr lang="it-IT" altLang="it-IT" sz="2800" dirty="0">
              <a:solidFill>
                <a:schemeClr val="tx1"/>
              </a:solidFill>
              <a:effectLst/>
              <a:latin typeface="Times New Roman" panose="02020603050405020304" pitchFamily="18" charset="0"/>
              <a:cs typeface="Times New Roman" panose="02020603050405020304" pitchFamily="18" charset="0"/>
            </a:endParaRPr>
          </a:p>
        </p:txBody>
      </p:sp>
      <p:sp>
        <p:nvSpPr>
          <p:cNvPr id="4" name="Titolo 1">
            <a:extLst>
              <a:ext uri="{FF2B5EF4-FFF2-40B4-BE49-F238E27FC236}">
                <a16:creationId xmlns:a16="http://schemas.microsoft.com/office/drawing/2014/main" xmlns="" id="{E1945FB9-7007-604B-91AF-2A166952FE29}"/>
              </a:ext>
            </a:extLst>
          </p:cNvPr>
          <p:cNvSpPr txBox="1">
            <a:spLocks/>
          </p:cNvSpPr>
          <p:nvPr/>
        </p:nvSpPr>
        <p:spPr bwMode="auto">
          <a:xfrm>
            <a:off x="2545714" y="159691"/>
            <a:ext cx="3744918"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it-IT" altLang="it-IT" sz="3200" b="1" i="1" dirty="0">
                <a:solidFill>
                  <a:srgbClr val="232A8D"/>
                </a:solidFill>
                <a:latin typeface="Times New Roman" panose="02020603050405020304" pitchFamily="18" charset="0"/>
                <a:cs typeface="Times New Roman" panose="02020603050405020304" pitchFamily="18" charset="0"/>
              </a:rPr>
              <a:t>Tipologie di bilancio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6306"/>
                                        </p:tgtEl>
                                        <p:attrNameLst>
                                          <p:attrName>style.visibility</p:attrName>
                                        </p:attrNameLst>
                                      </p:cBhvr>
                                      <p:to>
                                        <p:strVal val="visible"/>
                                      </p:to>
                                    </p:set>
                                    <p:animEffect transition="in" filter="fade">
                                      <p:cBhvr>
                                        <p:cTn id="7" dur="2000"/>
                                        <p:tgtEl>
                                          <p:spTgt spid="2263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6307">
                                            <p:txEl>
                                              <p:pRg st="0" end="0"/>
                                            </p:txEl>
                                          </p:spTgt>
                                        </p:tgtEl>
                                        <p:attrNameLst>
                                          <p:attrName>style.visibility</p:attrName>
                                        </p:attrNameLst>
                                      </p:cBhvr>
                                      <p:to>
                                        <p:strVal val="visible"/>
                                      </p:to>
                                    </p:set>
                                    <p:animEffect transition="in" filter="wipe(left)">
                                      <p:cBhvr>
                                        <p:cTn id="12" dur="500"/>
                                        <p:tgtEl>
                                          <p:spTgt spid="2263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26307">
                                            <p:txEl>
                                              <p:pRg st="1" end="1"/>
                                            </p:txEl>
                                          </p:spTgt>
                                        </p:tgtEl>
                                        <p:attrNameLst>
                                          <p:attrName>style.visibility</p:attrName>
                                        </p:attrNameLst>
                                      </p:cBhvr>
                                      <p:to>
                                        <p:strVal val="visible"/>
                                      </p:to>
                                    </p:set>
                                    <p:animEffect transition="in" filter="wipe(left)">
                                      <p:cBhvr>
                                        <p:cTn id="17" dur="500"/>
                                        <p:tgtEl>
                                          <p:spTgt spid="22630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6307">
                                            <p:txEl>
                                              <p:pRg st="2" end="2"/>
                                            </p:txEl>
                                          </p:spTgt>
                                        </p:tgtEl>
                                        <p:attrNameLst>
                                          <p:attrName>style.visibility</p:attrName>
                                        </p:attrNameLst>
                                      </p:cBhvr>
                                      <p:to>
                                        <p:strVal val="visible"/>
                                      </p:to>
                                    </p:set>
                                    <p:animEffect transition="in" filter="wipe(left)">
                                      <p:cBhvr>
                                        <p:cTn id="22" dur="500"/>
                                        <p:tgtEl>
                                          <p:spTgt spid="22630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26307">
                                            <p:txEl>
                                              <p:pRg st="3" end="3"/>
                                            </p:txEl>
                                          </p:spTgt>
                                        </p:tgtEl>
                                        <p:attrNameLst>
                                          <p:attrName>style.visibility</p:attrName>
                                        </p:attrNameLst>
                                      </p:cBhvr>
                                      <p:to>
                                        <p:strVal val="visible"/>
                                      </p:to>
                                    </p:set>
                                    <p:animEffect transition="in" filter="wipe(left)">
                                      <p:cBhvr>
                                        <p:cTn id="27" dur="500"/>
                                        <p:tgtEl>
                                          <p:spTgt spid="22630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26307">
                                            <p:txEl>
                                              <p:pRg st="4" end="4"/>
                                            </p:txEl>
                                          </p:spTgt>
                                        </p:tgtEl>
                                        <p:attrNameLst>
                                          <p:attrName>style.visibility</p:attrName>
                                        </p:attrNameLst>
                                      </p:cBhvr>
                                      <p:to>
                                        <p:strVal val="visible"/>
                                      </p:to>
                                    </p:set>
                                    <p:animEffect transition="in" filter="wipe(left)">
                                      <p:cBhvr>
                                        <p:cTn id="32" dur="500"/>
                                        <p:tgtEl>
                                          <p:spTgt spid="226307">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26307">
                                            <p:txEl>
                                              <p:pRg st="5" end="5"/>
                                            </p:txEl>
                                          </p:spTgt>
                                        </p:tgtEl>
                                        <p:attrNameLst>
                                          <p:attrName>style.visibility</p:attrName>
                                        </p:attrNameLst>
                                      </p:cBhvr>
                                      <p:to>
                                        <p:strVal val="visible"/>
                                      </p:to>
                                    </p:set>
                                    <p:animEffect transition="in" filter="wipe(left)">
                                      <p:cBhvr>
                                        <p:cTn id="37" dur="500"/>
                                        <p:tgtEl>
                                          <p:spTgt spid="226307">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26307">
                                            <p:txEl>
                                              <p:pRg st="6" end="6"/>
                                            </p:txEl>
                                          </p:spTgt>
                                        </p:tgtEl>
                                        <p:attrNameLst>
                                          <p:attrName>style.visibility</p:attrName>
                                        </p:attrNameLst>
                                      </p:cBhvr>
                                      <p:to>
                                        <p:strVal val="visible"/>
                                      </p:to>
                                    </p:set>
                                    <p:animEffect transition="in" filter="wipe(left)">
                                      <p:cBhvr>
                                        <p:cTn id="42" dur="500"/>
                                        <p:tgtEl>
                                          <p:spTgt spid="226307">
                                            <p:txEl>
                                              <p:pRg st="6" end="6"/>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26307">
                                            <p:txEl>
                                              <p:pRg st="7" end="7"/>
                                            </p:txEl>
                                          </p:spTgt>
                                        </p:tgtEl>
                                        <p:attrNameLst>
                                          <p:attrName>style.visibility</p:attrName>
                                        </p:attrNameLst>
                                      </p:cBhvr>
                                      <p:to>
                                        <p:strVal val="visible"/>
                                      </p:to>
                                    </p:set>
                                    <p:animEffect transition="in" filter="wipe(left)">
                                      <p:cBhvr>
                                        <p:cTn id="47" dur="500"/>
                                        <p:tgtEl>
                                          <p:spTgt spid="2263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06" grpId="0"/>
      <p:bldP spid="226307"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xmlns="" id="{2A91F3BA-7CBC-EC45-9543-C0A315DA164B}"/>
              </a:ext>
            </a:extLst>
          </p:cNvPr>
          <p:cNvSpPr txBox="1">
            <a:spLocks noChangeArrowheads="1"/>
          </p:cNvSpPr>
          <p:nvPr/>
        </p:nvSpPr>
        <p:spPr bwMode="auto">
          <a:xfrm>
            <a:off x="1259632" y="404664"/>
            <a:ext cx="6213331" cy="432048"/>
          </a:xfrm>
          <a:prstGeom prst="rect">
            <a:avLst/>
          </a:prstGeom>
          <a:noFill/>
          <a:ln w="9525">
            <a:noFill/>
            <a:miter lim="800000"/>
            <a:headEnd/>
            <a:tailEnd/>
          </a:ln>
        </p:spPr>
        <p:txBody>
          <a:bodyPr vert="horz" wrap="square" lIns="91440" tIns="0" rIns="45720" bIns="0" numCol="1" anchor="b" anchorCtr="0" compatLnSpc="1">
            <a:prstTxWarp prst="textNoShape">
              <a:avLst/>
            </a:prstTxWarp>
            <a:noAutofit/>
          </a:bodyPr>
          <a:lstStyle>
            <a:lvl1pPr marL="0" indent="0" algn="r" rtl="0" fontAlgn="base">
              <a:spcBef>
                <a:spcPct val="20000"/>
              </a:spcBef>
              <a:spcAft>
                <a:spcPct val="0"/>
              </a:spcAft>
              <a:buClr>
                <a:schemeClr val="accent1"/>
              </a:buClr>
              <a:buSzPct val="80000"/>
              <a:buFont typeface="Wingdings 2" pitchFamily="18" charset="2"/>
              <a:buNone/>
              <a:defRPr sz="2000" kern="1200">
                <a:solidFill>
                  <a:schemeClr val="tx1"/>
                </a:solidFill>
                <a:effectLst/>
                <a:latin typeface="+mn-lt"/>
                <a:ea typeface="+mn-ea"/>
                <a:cs typeface="+mn-cs"/>
              </a:defRPr>
            </a:lvl1pPr>
            <a:lvl2pPr marL="457200" indent="0" algn="ctr" rtl="0" fontAlgn="base">
              <a:spcBef>
                <a:spcPct val="20000"/>
              </a:spcBef>
              <a:spcAft>
                <a:spcPct val="0"/>
              </a:spcAft>
              <a:buClr>
                <a:schemeClr val="accent1"/>
              </a:buClr>
              <a:buSzPct val="90000"/>
              <a:buFont typeface="Wingdings 2" pitchFamily="18" charset="2"/>
              <a:buNone/>
              <a:defRPr sz="2600" kern="1200">
                <a:solidFill>
                  <a:schemeClr val="tx1"/>
                </a:solidFill>
                <a:latin typeface="+mn-lt"/>
                <a:ea typeface="+mn-ea"/>
                <a:cs typeface="+mn-cs"/>
              </a:defRPr>
            </a:lvl2pPr>
            <a:lvl3pPr marL="914400" indent="0" algn="ctr" rtl="0" fontAlgn="base">
              <a:spcBef>
                <a:spcPct val="20000"/>
              </a:spcBef>
              <a:spcAft>
                <a:spcPct val="0"/>
              </a:spcAft>
              <a:buClr>
                <a:schemeClr val="accent2"/>
              </a:buClr>
              <a:buSzPct val="85000"/>
              <a:buFont typeface="Arial" charset="0"/>
              <a:buNone/>
              <a:defRPr sz="2400" kern="1200">
                <a:solidFill>
                  <a:schemeClr val="tx1"/>
                </a:solidFill>
                <a:latin typeface="+mn-lt"/>
                <a:ea typeface="+mn-ea"/>
                <a:cs typeface="+mn-cs"/>
              </a:defRPr>
            </a:lvl3pPr>
            <a:lvl4pPr marL="1371600" indent="0" algn="ctr" rtl="0" fontAlgn="base">
              <a:spcBef>
                <a:spcPct val="20000"/>
              </a:spcBef>
              <a:spcAft>
                <a:spcPct val="0"/>
              </a:spcAft>
              <a:buClr>
                <a:srgbClr val="0BD0D9"/>
              </a:buClr>
              <a:buSzPct val="90000"/>
              <a:buFont typeface="Wingdings 2" pitchFamily="18" charset="2"/>
              <a:buNone/>
              <a:defRPr sz="2000" kern="1200">
                <a:solidFill>
                  <a:schemeClr val="tx1"/>
                </a:solidFill>
                <a:latin typeface="+mn-lt"/>
                <a:ea typeface="+mn-ea"/>
                <a:cs typeface="+mn-cs"/>
              </a:defRPr>
            </a:lvl4pPr>
            <a:lvl5pPr marL="1828800" indent="0" algn="ctr" rtl="0" fontAlgn="base">
              <a:spcBef>
                <a:spcPct val="20000"/>
              </a:spcBef>
              <a:spcAft>
                <a:spcPct val="0"/>
              </a:spcAft>
              <a:buClr>
                <a:srgbClr val="10CF9B"/>
              </a:buClr>
              <a:buSzPct val="100000"/>
              <a:buFont typeface="Arial" charset="0"/>
              <a:buNone/>
              <a:defRPr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l"/>
            <a:r>
              <a:rPr lang="it-IT" sz="2800" dirty="0">
                <a:solidFill>
                  <a:srgbClr val="941100"/>
                </a:solidFill>
                <a:latin typeface="Times New Roman" panose="02020603050405020304" pitchFamily="18" charset="0"/>
                <a:cs typeface="Times New Roman" panose="02020603050405020304" pitchFamily="18" charset="0"/>
              </a:rPr>
              <a:t> STEP DELLA RIFORMA </a:t>
            </a:r>
          </a:p>
        </p:txBody>
      </p:sp>
      <p:sp>
        <p:nvSpPr>
          <p:cNvPr id="5" name="CasellaDiTesto 4">
            <a:extLst>
              <a:ext uri="{FF2B5EF4-FFF2-40B4-BE49-F238E27FC236}">
                <a16:creationId xmlns:a16="http://schemas.microsoft.com/office/drawing/2014/main" xmlns="" id="{614E14B9-B21A-721A-2AF4-1378FF37658F}"/>
              </a:ext>
            </a:extLst>
          </p:cNvPr>
          <p:cNvSpPr txBox="1"/>
          <p:nvPr/>
        </p:nvSpPr>
        <p:spPr>
          <a:xfrm>
            <a:off x="899592" y="1340768"/>
            <a:ext cx="8010814" cy="4524315"/>
          </a:xfrm>
          <a:prstGeom prst="rect">
            <a:avLst/>
          </a:prstGeom>
          <a:noFill/>
        </p:spPr>
        <p:txBody>
          <a:bodyPr wrap="square">
            <a:spAutoFit/>
          </a:bodyPr>
          <a:lstStyle/>
          <a:p>
            <a:pPr algn="l" fontAlgn="base"/>
            <a:r>
              <a:rPr lang="it-IT" dirty="0">
                <a:latin typeface="Times New Roman" panose="02020603050405020304" pitchFamily="18" charset="0"/>
                <a:cs typeface="Times New Roman" panose="02020603050405020304" pitchFamily="18" charset="0"/>
              </a:rPr>
              <a:t>L’o</a:t>
            </a:r>
            <a:r>
              <a:rPr lang="it-IT" b="0" i="0" dirty="0">
                <a:effectLst/>
                <a:latin typeface="Times New Roman" panose="02020603050405020304" pitchFamily="18" charset="0"/>
                <a:cs typeface="Times New Roman" panose="02020603050405020304" pitchFamily="18" charset="0"/>
              </a:rPr>
              <a:t>biettivo del progetto è quello di giungere ad una applicazione della riforma che investa almeno il 90% della popolazione degli enti interessati, entro la data di chiusura del PNRR. Infatti :</a:t>
            </a:r>
          </a:p>
          <a:p>
            <a:pPr algn="l" fontAlgn="base">
              <a:buFont typeface="Arial" panose="020B0604020202020204" pitchFamily="34" charset="0"/>
              <a:buChar char="•"/>
            </a:pPr>
            <a:r>
              <a:rPr lang="it-IT" b="0" i="0" dirty="0">
                <a:effectLst/>
                <a:latin typeface="Times New Roman" panose="02020603050405020304" pitchFamily="18" charset="0"/>
                <a:cs typeface="Times New Roman" panose="02020603050405020304" pitchFamily="18" charset="0"/>
              </a:rPr>
              <a:t>entro il secondo trimestre del 2024, occorrerà procedere all’approvazione definitiva del quadro concettuale, degli standard, delle linee guida generali e del piano dei conti multidimensionale, con Delibera del Comitato Direttivo (</a:t>
            </a:r>
            <a:r>
              <a:rPr lang="it-IT" b="1" i="0" dirty="0">
                <a:effectLst/>
                <a:latin typeface="Times New Roman" panose="02020603050405020304" pitchFamily="18" charset="0"/>
                <a:cs typeface="Times New Roman" panose="02020603050405020304" pitchFamily="18" charset="0"/>
              </a:rPr>
              <a:t>milestone 1</a:t>
            </a:r>
            <a:r>
              <a:rPr lang="it-IT" b="0" i="0" dirty="0">
                <a:effectLst/>
                <a:latin typeface="Times New Roman" panose="02020603050405020304" pitchFamily="18" charset="0"/>
                <a:cs typeface="Times New Roman" panose="02020603050405020304" pitchFamily="18" charset="0"/>
              </a:rPr>
              <a:t>);</a:t>
            </a:r>
          </a:p>
          <a:p>
            <a:pPr algn="l" fontAlgn="base">
              <a:buFont typeface="Arial" panose="020B0604020202020204" pitchFamily="34" charset="0"/>
              <a:buChar char="•"/>
            </a:pPr>
            <a:r>
              <a:rPr lang="it-IT" b="0" i="0" dirty="0">
                <a:effectLst/>
                <a:latin typeface="Times New Roman" panose="02020603050405020304" pitchFamily="18" charset="0"/>
                <a:cs typeface="Times New Roman" panose="02020603050405020304" pitchFamily="18" charset="0"/>
              </a:rPr>
              <a:t>entro il primo trimestre 2026, bisognerà completare la prima fase di formazione del personale appartenente ad almeno il 90% delle amministrazioni pubbliche individuate (</a:t>
            </a:r>
            <a:r>
              <a:rPr lang="it-IT" b="1" i="0" dirty="0">
                <a:effectLst/>
                <a:latin typeface="Times New Roman" panose="02020603050405020304" pitchFamily="18" charset="0"/>
                <a:cs typeface="Times New Roman" panose="02020603050405020304" pitchFamily="18" charset="0"/>
              </a:rPr>
              <a:t>target</a:t>
            </a:r>
            <a:r>
              <a:rPr lang="it-IT" b="0" i="0" dirty="0">
                <a:effectLst/>
                <a:latin typeface="Times New Roman" panose="02020603050405020304" pitchFamily="18" charset="0"/>
                <a:cs typeface="Times New Roman" panose="02020603050405020304" pitchFamily="18" charset="0"/>
              </a:rPr>
              <a:t>)</a:t>
            </a:r>
          </a:p>
          <a:p>
            <a:pPr algn="l" fontAlgn="base">
              <a:buFont typeface="Arial" panose="020B0604020202020204" pitchFamily="34" charset="0"/>
              <a:buChar char="•"/>
            </a:pPr>
            <a:r>
              <a:rPr lang="it-IT" b="0" i="0" dirty="0">
                <a:effectLst/>
                <a:latin typeface="Times New Roman" panose="02020603050405020304" pitchFamily="18" charset="0"/>
                <a:cs typeface="Times New Roman" panose="02020603050405020304" pitchFamily="18" charset="0"/>
              </a:rPr>
              <a:t>entro il secondo trimestre dello stesso anno, converrà realizzare la produzione dei </a:t>
            </a:r>
            <a:r>
              <a:rPr lang="it-IT" b="0" i="0" dirty="0" err="1">
                <a:effectLst/>
                <a:latin typeface="Times New Roman" panose="02020603050405020304" pitchFamily="18" charset="0"/>
                <a:cs typeface="Times New Roman" panose="02020603050405020304" pitchFamily="18" charset="0"/>
              </a:rPr>
              <a:t>financial</a:t>
            </a:r>
            <a:r>
              <a:rPr lang="it-IT" b="0" i="0" dirty="0">
                <a:effectLst/>
                <a:latin typeface="Times New Roman" panose="02020603050405020304" pitchFamily="18" charset="0"/>
                <a:cs typeface="Times New Roman" panose="02020603050405020304" pitchFamily="18" charset="0"/>
              </a:rPr>
              <a:t> </a:t>
            </a:r>
            <a:r>
              <a:rPr lang="it-IT" b="0" i="0" dirty="0" err="1">
                <a:effectLst/>
                <a:latin typeface="Times New Roman" panose="02020603050405020304" pitchFamily="18" charset="0"/>
                <a:cs typeface="Times New Roman" panose="02020603050405020304" pitchFamily="18" charset="0"/>
              </a:rPr>
              <a:t>statements</a:t>
            </a:r>
            <a:r>
              <a:rPr lang="it-IT" b="0" i="0" dirty="0">
                <a:effectLst/>
                <a:latin typeface="Times New Roman" panose="02020603050405020304" pitchFamily="18" charset="0"/>
                <a:cs typeface="Times New Roman" panose="02020603050405020304" pitchFamily="18" charset="0"/>
              </a:rPr>
              <a:t> (bilanci), conformi al nuovo quadro regolamentare contabile, per almeno il 90% delle amministrazioni pubbliche individuate (</a:t>
            </a:r>
            <a:r>
              <a:rPr lang="it-IT" b="1" i="0" dirty="0">
                <a:effectLst/>
                <a:latin typeface="Times New Roman" panose="02020603050405020304" pitchFamily="18" charset="0"/>
                <a:cs typeface="Times New Roman" panose="02020603050405020304" pitchFamily="18" charset="0"/>
              </a:rPr>
              <a:t>milestone 2</a:t>
            </a:r>
            <a:r>
              <a:rPr lang="it-IT" b="0" i="0" dirty="0">
                <a:effectLst/>
                <a:latin typeface="Times New Roman" panose="02020603050405020304" pitchFamily="18" charset="0"/>
                <a:cs typeface="Times New Roman" panose="02020603050405020304" pitchFamily="18" charset="0"/>
              </a:rPr>
              <a:t>).</a:t>
            </a:r>
          </a:p>
          <a:p>
            <a:pPr algn="l" fontAlgn="base">
              <a:buFont typeface="Arial" panose="020B0604020202020204" pitchFamily="34" charset="0"/>
              <a:buChar char="•"/>
            </a:pPr>
            <a:endParaRPr lang="it-IT" dirty="0">
              <a:latin typeface="Times New Roman" panose="02020603050405020304" pitchFamily="18" charset="0"/>
              <a:cs typeface="Times New Roman" panose="02020603050405020304" pitchFamily="18" charset="0"/>
            </a:endParaRPr>
          </a:p>
          <a:p>
            <a:pPr algn="l" fontAlgn="base"/>
            <a:endParaRPr lang="it-IT" b="0" i="0" dirty="0">
              <a:effectLst/>
              <a:latin typeface="Times New Roman" panose="02020603050405020304" pitchFamily="18" charset="0"/>
              <a:cs typeface="Times New Roman" panose="02020603050405020304" pitchFamily="18" charset="0"/>
            </a:endParaRPr>
          </a:p>
          <a:p>
            <a:pPr algn="l" fontAlgn="base"/>
            <a:endParaRPr lang="it-IT" dirty="0">
              <a:latin typeface="Times New Roman" panose="02020603050405020304" pitchFamily="18" charset="0"/>
              <a:cs typeface="Times New Roman" panose="02020603050405020304" pitchFamily="18" charset="0"/>
            </a:endParaRPr>
          </a:p>
          <a:p>
            <a:pPr algn="l" fontAlgn="base"/>
            <a:r>
              <a:rPr lang="it-IT" b="1" i="0" dirty="0">
                <a:effectLst/>
                <a:latin typeface="Times New Roman" panose="02020603050405020304" pitchFamily="18" charset="0"/>
                <a:cs typeface="Times New Roman" panose="02020603050405020304" pitchFamily="18" charset="0"/>
              </a:rPr>
              <a:t>Anno 2025: anno pilota</a:t>
            </a:r>
          </a:p>
        </p:txBody>
      </p:sp>
      <p:pic>
        <p:nvPicPr>
          <p:cNvPr id="6" name="Immagine 5">
            <a:extLst>
              <a:ext uri="{FF2B5EF4-FFF2-40B4-BE49-F238E27FC236}">
                <a16:creationId xmlns:a16="http://schemas.microsoft.com/office/drawing/2014/main" xmlns="" id="{96C35839-4D0D-F44F-9373-B702C6E1DD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4993118"/>
            <a:ext cx="4320480" cy="1644048"/>
          </a:xfrm>
          <a:prstGeom prst="rect">
            <a:avLst/>
          </a:prstGeom>
        </p:spPr>
      </p:pic>
    </p:spTree>
    <p:extLst>
      <p:ext uri="{BB962C8B-B14F-4D97-AF65-F5344CB8AC3E}">
        <p14:creationId xmlns:p14="http://schemas.microsoft.com/office/powerpoint/2010/main" val="4003627514"/>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egnaposto numero diapositiva 4">
            <a:extLst>
              <a:ext uri="{FF2B5EF4-FFF2-40B4-BE49-F238E27FC236}">
                <a16:creationId xmlns:a16="http://schemas.microsoft.com/office/drawing/2014/main" xmlns="" id="{C02FFF5C-C329-6042-82F2-9EC345C15046}"/>
              </a:ext>
            </a:extLst>
          </p:cNvPr>
          <p:cNvSpPr>
            <a:spLocks noGrp="1"/>
          </p:cNvSpPr>
          <p:nvPr>
            <p:ph type="sldNum" sz="quarter" idx="12"/>
          </p:nvPr>
        </p:nvSpPr>
        <p:spPr bwMode="auto">
          <a:xfrm>
            <a:off x="8153400" y="6421438"/>
            <a:ext cx="7620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defPPr>
              <a:defRPr lang="it-IT"/>
            </a:defPPr>
            <a:lvl1pPr algn="r" rtl="0" eaLnBrk="1" fontAlgn="base" hangingPunct="1">
              <a:spcBef>
                <a:spcPct val="0"/>
              </a:spcBef>
              <a:spcAft>
                <a:spcPct val="0"/>
              </a:spcAft>
              <a:defRPr sz="1000" kern="1200">
                <a:solidFill>
                  <a:srgbClr val="024559"/>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a:lstStyle>
          <a:p>
            <a:pPr>
              <a:defRPr/>
            </a:pPr>
            <a:fld id="{B910CF10-2286-3749-A728-F47A3EDC4B5C}" type="slidenum">
              <a:rPr lang="it-IT" altLang="it-IT" smtClean="0"/>
              <a:pPr>
                <a:defRPr/>
              </a:pPr>
              <a:t>9</a:t>
            </a:fld>
            <a:endParaRPr lang="it-IT" altLang="it-IT">
              <a:solidFill>
                <a:srgbClr val="024559"/>
              </a:solidFill>
            </a:endParaRPr>
          </a:p>
        </p:txBody>
      </p:sp>
      <p:sp>
        <p:nvSpPr>
          <p:cNvPr id="32770" name="Titolo 1">
            <a:extLst>
              <a:ext uri="{FF2B5EF4-FFF2-40B4-BE49-F238E27FC236}">
                <a16:creationId xmlns:a16="http://schemas.microsoft.com/office/drawing/2014/main" xmlns="" id="{52691DFD-C50C-1643-8FB7-2644D95F28B3}"/>
              </a:ext>
            </a:extLst>
          </p:cNvPr>
          <p:cNvSpPr txBox="1">
            <a:spLocks/>
          </p:cNvSpPr>
          <p:nvPr/>
        </p:nvSpPr>
        <p:spPr bwMode="auto">
          <a:xfrm>
            <a:off x="563438" y="332656"/>
            <a:ext cx="7522220" cy="1424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it-IT" altLang="it-IT" sz="3200" b="1" i="1" dirty="0">
                <a:solidFill>
                  <a:srgbClr val="232A8D"/>
                </a:solidFill>
                <a:latin typeface="Times New Roman" panose="02020603050405020304" pitchFamily="18" charset="0"/>
                <a:cs typeface="Times New Roman" panose="02020603050405020304" pitchFamily="18" charset="0"/>
              </a:rPr>
              <a:t>Lo studio del bilancio negli istituti pubblici</a:t>
            </a:r>
          </a:p>
        </p:txBody>
      </p:sp>
      <p:sp>
        <p:nvSpPr>
          <p:cNvPr id="32771" name="CasellaDiTesto 5">
            <a:extLst>
              <a:ext uri="{FF2B5EF4-FFF2-40B4-BE49-F238E27FC236}">
                <a16:creationId xmlns:a16="http://schemas.microsoft.com/office/drawing/2014/main" xmlns="" id="{5DFE2B2A-C579-A44D-9D3E-66771D5CE72F}"/>
              </a:ext>
            </a:extLst>
          </p:cNvPr>
          <p:cNvSpPr txBox="1">
            <a:spLocks noChangeArrowheads="1"/>
          </p:cNvSpPr>
          <p:nvPr/>
        </p:nvSpPr>
        <p:spPr bwMode="auto">
          <a:xfrm>
            <a:off x="114697" y="1412776"/>
            <a:ext cx="8269139"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endParaRPr lang="it-IT" altLang="it-IT" sz="2600" dirty="0">
              <a:solidFill>
                <a:srgbClr val="002060"/>
              </a:solidFill>
              <a:latin typeface="Times New Roman" panose="02020603050405020304" pitchFamily="18" charset="0"/>
              <a:cs typeface="Times New Roman" panose="02020603050405020304" pitchFamily="18" charset="0"/>
            </a:endParaRPr>
          </a:p>
          <a:p>
            <a:pPr algn="ctr" eaLnBrk="1" hangingPunct="1"/>
            <a:r>
              <a:rPr lang="it-IT" altLang="it-IT" sz="2600" i="1" dirty="0">
                <a:solidFill>
                  <a:srgbClr val="002060"/>
                </a:solidFill>
                <a:latin typeface="Times New Roman" panose="02020603050405020304" pitchFamily="18" charset="0"/>
                <a:cs typeface="Times New Roman" panose="02020603050405020304" pitchFamily="18" charset="0"/>
              </a:rPr>
              <a:t>Lo studio del </a:t>
            </a:r>
            <a:r>
              <a:rPr lang="it-IT" altLang="it-IT" sz="2600" i="1" u="sng" dirty="0">
                <a:solidFill>
                  <a:srgbClr val="002060"/>
                </a:solidFill>
                <a:latin typeface="Times New Roman" panose="02020603050405020304" pitchFamily="18" charset="0"/>
                <a:cs typeface="Times New Roman" panose="02020603050405020304" pitchFamily="18" charset="0"/>
              </a:rPr>
              <a:t>bilancio pubblico </a:t>
            </a:r>
            <a:r>
              <a:rPr lang="it-IT" altLang="it-IT" sz="2600" i="1" dirty="0">
                <a:solidFill>
                  <a:srgbClr val="002060"/>
                </a:solidFill>
                <a:latin typeface="Times New Roman" panose="02020603050405020304" pitchFamily="18" charset="0"/>
                <a:cs typeface="Times New Roman" panose="02020603050405020304" pitchFamily="18" charset="0"/>
              </a:rPr>
              <a:t>è utile per comprendere le scelte e gli indirizzi operati dall’amministrazione e la programmazione delle risorse finanziarie.</a:t>
            </a:r>
          </a:p>
          <a:p>
            <a:pPr algn="ctr" eaLnBrk="1" hangingPunct="1"/>
            <a:r>
              <a:rPr lang="it-IT" altLang="it-IT" sz="2600" i="1" dirty="0">
                <a:solidFill>
                  <a:srgbClr val="002060"/>
                </a:solidFill>
                <a:latin typeface="Times New Roman" panose="02020603050405020304" pitchFamily="18" charset="0"/>
                <a:cs typeface="Times New Roman" panose="02020603050405020304" pitchFamily="18" charset="0"/>
              </a:rPr>
              <a:t>Coloro che ruotano attorno ad una realtà aziendale sono interessati  a conoscere i risultati prodotti </a:t>
            </a:r>
          </a:p>
          <a:p>
            <a:pPr algn="ctr" eaLnBrk="1" hangingPunct="1"/>
            <a:r>
              <a:rPr lang="it-IT" altLang="it-IT" sz="2600" i="1" dirty="0">
                <a:solidFill>
                  <a:srgbClr val="002060"/>
                </a:solidFill>
                <a:latin typeface="Times New Roman" panose="02020603050405020304" pitchFamily="18" charset="0"/>
                <a:cs typeface="Times New Roman" panose="02020603050405020304" pitchFamily="18" charset="0"/>
              </a:rPr>
              <a:t>rispetto a quelli programmati.</a:t>
            </a:r>
          </a:p>
          <a:p>
            <a:pPr algn="ctr" eaLnBrk="1" hangingPunct="1"/>
            <a:r>
              <a:rPr lang="it-IT" altLang="it-IT" sz="2600" i="1" dirty="0">
                <a:solidFill>
                  <a:srgbClr val="002060"/>
                </a:solidFill>
                <a:latin typeface="Times New Roman" panose="02020603050405020304" pitchFamily="18" charset="0"/>
                <a:cs typeface="Times New Roman" panose="02020603050405020304" pitchFamily="18" charset="0"/>
              </a:rPr>
              <a:t>Il </a:t>
            </a:r>
            <a:r>
              <a:rPr lang="it-IT" altLang="it-IT" sz="2600" b="1" i="1" dirty="0">
                <a:solidFill>
                  <a:srgbClr val="C00000"/>
                </a:solidFill>
                <a:latin typeface="Times New Roman" panose="02020603050405020304" pitchFamily="18" charset="0"/>
                <a:cs typeface="Times New Roman" panose="02020603050405020304" pitchFamily="18" charset="0"/>
              </a:rPr>
              <a:t>bilancio pubblico </a:t>
            </a:r>
            <a:r>
              <a:rPr lang="it-IT" altLang="it-IT" sz="2600" b="1" i="1" dirty="0">
                <a:solidFill>
                  <a:srgbClr val="002060"/>
                </a:solidFill>
                <a:latin typeface="Times New Roman" panose="02020603050405020304" pitchFamily="18" charset="0"/>
                <a:cs typeface="Times New Roman" panose="02020603050405020304" pitchFamily="18" charset="0"/>
              </a:rPr>
              <a:t>si riconduce essenzialmente al Bilancio di previsione (finanziario) che racchiude le politiche, le strategie e le azioni che un’amministrazione pubblica prevede di realizzare per il triennio successivo.</a:t>
            </a:r>
          </a:p>
        </p:txBody>
      </p:sp>
    </p:spTree>
  </p:cSld>
  <p:clrMapOvr>
    <a:masterClrMapping/>
  </p:clrMapOvr>
</p:sld>
</file>

<file path=ppt/theme/theme1.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hiar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Urban</Template>
  <TotalTime>892</TotalTime>
  <Words>8428</Words>
  <Application>Microsoft Office PowerPoint</Application>
  <PresentationFormat>Presentazione su schermo (4:3)</PresentationFormat>
  <Paragraphs>532</Paragraphs>
  <Slides>80</Slides>
  <Notes>16</Notes>
  <HiddenSlides>0</HiddenSlides>
  <MMClips>0</MMClips>
  <ScaleCrop>false</ScaleCrop>
  <HeadingPairs>
    <vt:vector size="6" baseType="variant">
      <vt:variant>
        <vt:lpstr>Caratteri utilizzati</vt:lpstr>
      </vt:variant>
      <vt:variant>
        <vt:i4>15</vt:i4>
      </vt:variant>
      <vt:variant>
        <vt:lpstr>Tema</vt:lpstr>
      </vt:variant>
      <vt:variant>
        <vt:i4>2</vt:i4>
      </vt:variant>
      <vt:variant>
        <vt:lpstr>Titoli diapositive</vt:lpstr>
      </vt:variant>
      <vt:variant>
        <vt:i4>80</vt:i4>
      </vt:variant>
    </vt:vector>
  </HeadingPairs>
  <TitlesOfParts>
    <vt:vector size="97" baseType="lpstr">
      <vt:lpstr>MS PGothic</vt:lpstr>
      <vt:lpstr>MS PGothic</vt:lpstr>
      <vt:lpstr>ACADEMY ENGRAVED LET PLAIN:1.0</vt:lpstr>
      <vt:lpstr>Adelle Sans Devanagari</vt:lpstr>
      <vt:lpstr>Arial</vt:lpstr>
      <vt:lpstr>Calibri</vt:lpstr>
      <vt:lpstr>Courier New</vt:lpstr>
      <vt:lpstr>Franklin Gothic Book</vt:lpstr>
      <vt:lpstr>MS Mincho</vt:lpstr>
      <vt:lpstr>PT Serif</vt:lpstr>
      <vt:lpstr>Times</vt:lpstr>
      <vt:lpstr>Times New Roman</vt:lpstr>
      <vt:lpstr>Verdana</vt:lpstr>
      <vt:lpstr>Wingdings</vt:lpstr>
      <vt:lpstr>Wingdings 2</vt:lpstr>
      <vt:lpstr>Personalizza struttura</vt:lpstr>
      <vt:lpstr>Chiaro</vt:lpstr>
      <vt:lpstr>Presentazione standard di PowerPoint</vt:lpstr>
      <vt:lpstr>Presentazione standard di PowerPoint</vt:lpstr>
      <vt:lpstr>Presentazione standard di PowerPoint</vt:lpstr>
      <vt:lpstr>Sistemi contabili a confronto</vt:lpstr>
      <vt:lpstr>Presentazione standard di PowerPoint</vt:lpstr>
      <vt:lpstr>Presentazione standard di PowerPoint</vt:lpstr>
      <vt:lpstr>Presentazione standard di PowerPoint</vt:lpstr>
      <vt:lpstr>Tipi di bilancio In relazione allo scopo:</vt:lpstr>
      <vt:lpstr>Presentazione standard di PowerPoint</vt:lpstr>
      <vt:lpstr>Presentazione standard di PowerPoint</vt:lpstr>
      <vt:lpstr>Presentazione standard di PowerPoint</vt:lpstr>
      <vt:lpstr>I principi contabili (All.1 D.Lgs. 118/2011)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 principi contabili applicati  (Allegati al D.Lgs. 118/2011)</vt:lpstr>
      <vt:lpstr>Presentazione standard di PowerPoint</vt:lpstr>
      <vt:lpstr>Il ruolo del Bilancio d’esercizio </vt:lpstr>
      <vt:lpstr>CONCETTI ESSENZIALI PER COMPRENDERE IL BILANCIO DI ESERCIZIO</vt:lpstr>
      <vt:lpstr>Presentazione standard di PowerPoint</vt:lpstr>
      <vt:lpstr>Il concetto di reddito</vt:lpstr>
      <vt:lpstr>Il concetto di patrimonio</vt:lpstr>
      <vt:lpstr>Il Capitale</vt:lpstr>
      <vt:lpstr>Le componenti del capitale </vt:lpstr>
      <vt:lpstr>Il concetto di equilibrio aziendale</vt:lpstr>
      <vt:lpstr>Logica di costruzione del Bilancio</vt:lpstr>
      <vt:lpstr>Logiche di collegamento dei prospetti contabili</vt:lpstr>
      <vt:lpstr>La contabilità finanziaria e la contabilità economico-patrimoniale </vt:lpstr>
      <vt:lpstr>Presentazione standard di PowerPoint</vt:lpstr>
      <vt:lpstr>La contabilità finanziaria e  la contabilità economico-patrimoniale Principali differenze </vt:lpstr>
      <vt:lpstr>Le transazioni delle pubbliche amministrazioni </vt:lpstr>
      <vt:lpstr>Il principio di competenza economica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Portatile1</dc:creator>
  <cp:lastModifiedBy>Torre Anna Maria </cp:lastModifiedBy>
  <cp:revision>45</cp:revision>
  <dcterms:created xsi:type="dcterms:W3CDTF">2014-04-11T15:12:09Z</dcterms:created>
  <dcterms:modified xsi:type="dcterms:W3CDTF">2025-12-30T13:39:26Z</dcterms:modified>
</cp:coreProperties>
</file>